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ink/ink1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81" r:id="rId2"/>
    <p:sldId id="305" r:id="rId3"/>
    <p:sldId id="271" r:id="rId4"/>
    <p:sldId id="299" r:id="rId5"/>
    <p:sldId id="317" r:id="rId6"/>
    <p:sldId id="318" r:id="rId7"/>
    <p:sldId id="319" r:id="rId8"/>
    <p:sldId id="320" r:id="rId9"/>
    <p:sldId id="321" r:id="rId10"/>
    <p:sldId id="348" r:id="rId11"/>
    <p:sldId id="322" r:id="rId12"/>
    <p:sldId id="323" r:id="rId13"/>
    <p:sldId id="330" r:id="rId14"/>
    <p:sldId id="332" r:id="rId15"/>
    <p:sldId id="333" r:id="rId16"/>
    <p:sldId id="334" r:id="rId17"/>
    <p:sldId id="338" r:id="rId18"/>
    <p:sldId id="337" r:id="rId19"/>
    <p:sldId id="339" r:id="rId20"/>
    <p:sldId id="335" r:id="rId21"/>
    <p:sldId id="336" r:id="rId22"/>
    <p:sldId id="258" r:id="rId23"/>
    <p:sldId id="349" r:id="rId24"/>
    <p:sldId id="343" r:id="rId25"/>
    <p:sldId id="347" r:id="rId26"/>
    <p:sldId id="346" r:id="rId27"/>
    <p:sldId id="353" r:id="rId28"/>
    <p:sldId id="345" r:id="rId29"/>
    <p:sldId id="352" r:id="rId30"/>
    <p:sldId id="350" r:id="rId31"/>
    <p:sldId id="351" r:id="rId32"/>
    <p:sldId id="342" r:id="rId33"/>
    <p:sldId id="340" r:id="rId34"/>
    <p:sldId id="341" r:id="rId35"/>
    <p:sldId id="356" r:id="rId36"/>
    <p:sldId id="360" r:id="rId37"/>
    <p:sldId id="361" r:id="rId38"/>
    <p:sldId id="362" r:id="rId39"/>
    <p:sldId id="363" r:id="rId40"/>
    <p:sldId id="366" r:id="rId41"/>
    <p:sldId id="367" r:id="rId42"/>
    <p:sldId id="370" r:id="rId43"/>
    <p:sldId id="371" r:id="rId44"/>
    <p:sldId id="364" r:id="rId45"/>
    <p:sldId id="368" r:id="rId46"/>
    <p:sldId id="365" r:id="rId47"/>
    <p:sldId id="358" r:id="rId48"/>
    <p:sldId id="359" r:id="rId49"/>
    <p:sldId id="357" r:id="rId50"/>
    <p:sldId id="373" r:id="rId51"/>
    <p:sldId id="377" r:id="rId52"/>
    <p:sldId id="379" r:id="rId53"/>
    <p:sldId id="378" r:id="rId54"/>
    <p:sldId id="380" r:id="rId55"/>
    <p:sldId id="381" r:id="rId56"/>
    <p:sldId id="382" r:id="rId57"/>
    <p:sldId id="383" r:id="rId58"/>
    <p:sldId id="385" r:id="rId59"/>
    <p:sldId id="386" r:id="rId60"/>
    <p:sldId id="387" r:id="rId61"/>
    <p:sldId id="375" r:id="rId62"/>
    <p:sldId id="374" r:id="rId63"/>
    <p:sldId id="372" r:id="rId64"/>
  </p:sldIdLst>
  <p:sldSz cx="12192000" cy="6858000"/>
  <p:notesSz cx="6858000" cy="9144000"/>
  <p:embeddedFontLst>
    <p:embeddedFont>
      <p:font typeface="나눔바른고딕" panose="020B0600000101010101" charset="-127"/>
      <p:regular r:id="rId65"/>
      <p:bold r:id="rId66"/>
    </p:embeddedFont>
    <p:embeddedFont>
      <p:font typeface="한컴 고딕" panose="02000500000000000000" pitchFamily="2" charset="-127"/>
      <p:regular r:id="rId67"/>
      <p:bold r:id="rId6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주제 발표" id="{A1CD8F53-B689-4712-9075-F010AB71C6AA}">
          <p14:sldIdLst>
            <p14:sldId id="281"/>
            <p14:sldId id="305"/>
            <p14:sldId id="271"/>
            <p14:sldId id="299"/>
            <p14:sldId id="317"/>
            <p14:sldId id="318"/>
            <p14:sldId id="319"/>
            <p14:sldId id="320"/>
            <p14:sldId id="321"/>
          </p14:sldIdLst>
        </p14:section>
        <p14:section name="1차 중간 발표" id="{68B2BBF3-627F-4D3E-8ADC-8A74EA73A7C2}">
          <p14:sldIdLst>
            <p14:sldId id="348"/>
            <p14:sldId id="322"/>
            <p14:sldId id="323"/>
            <p14:sldId id="330"/>
            <p14:sldId id="332"/>
            <p14:sldId id="333"/>
            <p14:sldId id="334"/>
            <p14:sldId id="338"/>
            <p14:sldId id="337"/>
            <p14:sldId id="339"/>
            <p14:sldId id="335"/>
            <p14:sldId id="336"/>
            <p14:sldId id="258"/>
          </p14:sldIdLst>
        </p14:section>
        <p14:section name="2차 중간 발표" id="{E1C5751C-89E6-4B4D-BE95-9D03E0AFB061}">
          <p14:sldIdLst>
            <p14:sldId id="349"/>
            <p14:sldId id="343"/>
            <p14:sldId id="347"/>
            <p14:sldId id="346"/>
            <p14:sldId id="353"/>
            <p14:sldId id="345"/>
            <p14:sldId id="352"/>
            <p14:sldId id="350"/>
            <p14:sldId id="351"/>
            <p14:sldId id="342"/>
            <p14:sldId id="340"/>
            <p14:sldId id="341"/>
          </p14:sldIdLst>
        </p14:section>
        <p14:section name="3차 중간발표" id="{27B8832F-BC70-492D-8EB2-366D0BF19FCB}">
          <p14:sldIdLst>
            <p14:sldId id="356"/>
            <p14:sldId id="360"/>
            <p14:sldId id="361"/>
            <p14:sldId id="362"/>
            <p14:sldId id="363"/>
            <p14:sldId id="366"/>
            <p14:sldId id="367"/>
            <p14:sldId id="370"/>
            <p14:sldId id="371"/>
            <p14:sldId id="364"/>
            <p14:sldId id="368"/>
            <p14:sldId id="365"/>
            <p14:sldId id="358"/>
            <p14:sldId id="359"/>
            <p14:sldId id="357"/>
            <p14:sldId id="373"/>
            <p14:sldId id="377"/>
            <p14:sldId id="379"/>
            <p14:sldId id="378"/>
            <p14:sldId id="380"/>
            <p14:sldId id="381"/>
            <p14:sldId id="382"/>
            <p14:sldId id="383"/>
            <p14:sldId id="385"/>
            <p14:sldId id="386"/>
            <p14:sldId id="387"/>
            <p14:sldId id="375"/>
            <p14:sldId id="374"/>
            <p14:sldId id="37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aebyeol Yu" initials="SY" lastIdx="1" clrIdx="0">
    <p:extLst>
      <p:ext uri="{19B8F6BF-5375-455C-9EA6-DF929625EA0E}">
        <p15:presenceInfo xmlns:p15="http://schemas.microsoft.com/office/powerpoint/2012/main" userId="98481ea3cdcca735" providerId="Windows Live"/>
      </p:ext>
    </p:extLst>
  </p:cmAuthor>
  <p:cmAuthor id="2" name="ch J" initials="cJ" lastIdx="1" clrIdx="1">
    <p:extLst>
      <p:ext uri="{19B8F6BF-5375-455C-9EA6-DF929625EA0E}">
        <p15:presenceInfo xmlns:p15="http://schemas.microsoft.com/office/powerpoint/2012/main" userId="ff9a50fe19f62fe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F1E9"/>
    <a:srgbClr val="F8F8F8"/>
    <a:srgbClr val="FEFDFC"/>
    <a:srgbClr val="FFFDFB"/>
    <a:srgbClr val="F7F7F7"/>
    <a:srgbClr val="FBFB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775D7C9-5528-4E1D-AACA-915CFD2EDEFD}" v="2002" dt="2024-01-03T08:37:23.435"/>
    <p1510:client id="{39CDCCA7-987E-46A5-859F-3A00E60D1D9D}" v="1" dt="2023-12-29T06:11:49.009"/>
    <p1510:client id="{521F3383-0F3C-49DC-851A-7A5323286E9B}" v="344" dt="2024-01-04T06:41:19.500"/>
    <p1510:client id="{7819DD76-C816-45FC-B822-8CEF87CF968C}" v="410" dt="2024-01-05T00:20:59.222"/>
    <p1510:client id="{A5975578-25CF-4BED-8308-3ACCD737F517}" v="1276" dt="2024-01-04T08:59:11.997"/>
    <p1510:client id="{B6FDA6A5-5A42-4C09-B3D9-C2A19AA0D1EB}" v="37" dt="2024-01-05T02:50:11.431"/>
    <p1510:client id="{D29DF363-6C3F-4AD3-A955-76351D9D50B7}" v="238" dt="2024-01-03T08:51:27.26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8" d="100"/>
          <a:sy n="118" d="100"/>
        </p:scale>
        <p:origin x="610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font" Target="fonts/font4.fntdata"/><Relationship Id="rId7" Type="http://schemas.openxmlformats.org/officeDocument/2006/relationships/slide" Target="slides/slide6.xml"/><Relationship Id="rId71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2.fntdata"/><Relationship Id="rId7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1.fntdata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3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03T07:47:26.77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7670 9268 16383 0 0,'0'-4'0'0'0,"4"-6"0"0"0,6-4 0 0 0,8-9 0 0 0,11 0 0 0 0,11-4 0 0 0,11-2 0 0 0,10 4 0 0 0,6 3 0 0 0,0 0 0 0 0,0 1 0 0 0,2 3 0 0 0,0 1 0 0 0,2-1 0 0 0,-1 3 0 0 0,2 0 0 0 0,-1-2 0 0 0,1-2 0 0 0,-5 3 0 0 0,-5 3 0 0 0,-1 0 0 0 0,-3 3 0 0 0,-7 3 0 0 0,-4 2 0 0 0,-6 2 0 0 0,-2 2 0 0 0,-4 1 0 0 0,1 0 0 0 0,-3 1 0 0 0,-1-1 0 0 0,0 1 0 0 0,0-1 0 0 0,-2 0 0 0 0,-1 0 0 0 0,-3 0 0 0 0,-1 0 0 0 0,-1 0 0 0 0,0 0 0 0 0,0 0 0 0 0,-1 0 0 0 0,0 0 0 0 0,1 0 0 0 0,-1 0 0 0 0,1 0 0 0 0,0 0 0 0 0,-4 4 0 0 0,-6 6 0 0 0,-5 4 0 0 0,-4 5 0 0 0,-3 3 0 0 0,-1 1 0 0 0,-2 1 0 0 0,0 1 0 0 0,0 0 0 0 0,0 0 0 0 0,1-1 0 0 0,-1 0 0 0 0,-3-4 0 0 0,-6-1 0 0 0,-4-1 0 0 0,-5 2 0 0 0,-2 1 0 0 0,-3 1 0 0 0,-4 1 0 0 0,-2-4 0 0 0,-4-1 0 0 0,-5-3 0 0 0,2-4 0 0 0,-3-5 0 0 0,3-3 0 0 0,3-1 0 0 0,3-2 0 0 0,3-1 0 0 0,2 0 0 0 0,2 1 0 0 0,0-1 0 0 0,1 0 0 0 0,0 1 0 0 0,0 0 0 0 0,0 0 0 0 0,-5 0 0 0 0,-1 0 0 0 0,-4 0 0 0 0,0 0 0 0 0,-3 0 0 0 0,1 0 0 0 0,-2 0 0 0 0,1 0 0 0 0,0 0 0 0 0,0 0 0 0 0,0 0 0 0 0,0 0 0 0 0,4 0 0 0 0,2 0 0 0 0,3 0 0 0 0,2 0 0 0 0,1 0 0 0 0,0 0 0 0 0,1 0 0 0 0,-1 0 0 0 0,-3 0 0 0 0,-10 4 0 0 0,-2 6 0 0 0,-7 8 0 0 0,-4 2 0 0 0,3-2 0 0 0,1-1 0 0 0,5-3 0 0 0,4-4 0 0 0,-2 0 0 0 0,0-1 0 0 0,3-2 0 0 0,4-3 0 0 0,3-1 0 0 0,3-2 0 0 0,1-1 0 0 0,1 0 0 0 0,1-1 0 0 0,0 1 0 0 0,0-1 0 0 0,8 1 0 0 0,10-4 0 0 0,11-2 0 0 0,11 1 0 0 0,8-3 0 0 0,8 0 0 0 0,1 1 0 0 0,4 2 0 0 0,-1 1 0 0 0,-2 3 0 0 0,-4 0 0 0 0,-6 1 0 0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1669154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D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802882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5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customXml" Target="../ink/ink1.xml"/><Relationship Id="rId4" Type="http://schemas.openxmlformats.org/officeDocument/2006/relationships/image" Target="../media/image5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4.png"/><Relationship Id="rId7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18" Type="http://schemas.openxmlformats.org/officeDocument/2006/relationships/image" Target="../media/image26.png"/><Relationship Id="rId3" Type="http://schemas.openxmlformats.org/officeDocument/2006/relationships/image" Target="../media/image4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17" Type="http://schemas.openxmlformats.org/officeDocument/2006/relationships/image" Target="../media/image25.png"/><Relationship Id="rId2" Type="http://schemas.openxmlformats.org/officeDocument/2006/relationships/image" Target="../media/image3.png"/><Relationship Id="rId16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10000recipe.com/index.html" TargetMode="External"/><Relationship Id="rId11" Type="http://schemas.openxmlformats.org/officeDocument/2006/relationships/image" Target="../media/image20.png"/><Relationship Id="rId5" Type="http://schemas.openxmlformats.org/officeDocument/2006/relationships/image" Target="../media/image15.png"/><Relationship Id="rId15" Type="http://schemas.openxmlformats.org/officeDocument/2006/relationships/image" Target="../media/image24.png"/><Relationship Id="rId10" Type="http://schemas.openxmlformats.org/officeDocument/2006/relationships/image" Target="../media/image19.png"/><Relationship Id="rId4" Type="http://schemas.openxmlformats.org/officeDocument/2006/relationships/image" Target="../media/image12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6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6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7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4.png"/><Relationship Id="rId7" Type="http://schemas.openxmlformats.org/officeDocument/2006/relationships/image" Target="../media/image7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4.png"/><Relationship Id="rId7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9" Type="http://schemas.openxmlformats.org/officeDocument/2006/relationships/image" Target="../media/image26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7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 flip="none" rotWithShape="1">
          <a:gsLst>
            <a:gs pos="0">
              <a:schemeClr val="accent3">
                <a:lumMod val="89000"/>
              </a:schemeClr>
            </a:gs>
            <a:gs pos="23000">
              <a:schemeClr val="accent3">
                <a:lumMod val="89000"/>
              </a:schemeClr>
            </a:gs>
            <a:gs pos="69000">
              <a:schemeClr val="accent3">
                <a:lumMod val="75000"/>
              </a:schemeClr>
            </a:gs>
            <a:gs pos="97000">
              <a:schemeClr val="accent3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4370752" y="3882877"/>
            <a:ext cx="34504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spc="-150">
                <a:solidFill>
                  <a:schemeClr val="accent4">
                    <a:lumMod val="25000"/>
                  </a:schemeClr>
                </a:solidFill>
                <a:latin typeface="+mj-ea"/>
                <a:ea typeface="+mj-ea"/>
              </a:rPr>
              <a:t>Recipe Chatbot</a:t>
            </a:r>
            <a:endParaRPr lang="ko-KR" altLang="en-US" sz="4000" b="1" spc="-150">
              <a:solidFill>
                <a:schemeClr val="accent4">
                  <a:lumMod val="2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5265038" y="1610336"/>
            <a:ext cx="1661920" cy="2214981"/>
            <a:chOff x="4954772" y="1818167"/>
            <a:chExt cx="2349796" cy="3131772"/>
          </a:xfrm>
        </p:grpSpPr>
        <p:pic>
          <p:nvPicPr>
            <p:cNvPr id="21" name="그림 20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154" t="7721" r="14157" b="19442"/>
            <a:stretch/>
          </p:blipFill>
          <p:spPr>
            <a:xfrm>
              <a:off x="4954772" y="1818167"/>
              <a:ext cx="2349796" cy="2775098"/>
            </a:xfrm>
            <a:prstGeom prst="rect">
              <a:avLst/>
            </a:prstGeom>
            <a:effectLst>
              <a:outerShdw dist="254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186" t="85302" r="14157" b="-2883"/>
            <a:stretch/>
          </p:blipFill>
          <p:spPr>
            <a:xfrm>
              <a:off x="5296786" y="4593265"/>
              <a:ext cx="1598428" cy="35667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" name="TextBox 15"/>
          <p:cNvSpPr txBox="1"/>
          <p:nvPr/>
        </p:nvSpPr>
        <p:spPr>
          <a:xfrm>
            <a:off x="4791794" y="5904309"/>
            <a:ext cx="25667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2</a:t>
            </a:r>
            <a:r>
              <a:rPr lang="ko-KR" altLang="en-US" sz="140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조 김종우 박성호 신동희 정창화</a:t>
            </a:r>
            <a:endParaRPr lang="en-US" altLang="ko-KR" sz="1400">
              <a:solidFill>
                <a:schemeClr val="accent1">
                  <a:lumMod val="7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5678762" y="1318993"/>
            <a:ext cx="834472" cy="230238"/>
            <a:chOff x="5435701" y="1021996"/>
            <a:chExt cx="834472" cy="230238"/>
          </a:xfrm>
        </p:grpSpPr>
        <p:sp>
          <p:nvSpPr>
            <p:cNvPr id="18" name="포인트가 5개인 별 17"/>
            <p:cNvSpPr/>
            <p:nvPr/>
          </p:nvSpPr>
          <p:spPr>
            <a:xfrm>
              <a:off x="5435701" y="1021996"/>
              <a:ext cx="230238" cy="230238"/>
            </a:xfrm>
            <a:prstGeom prst="star5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ea"/>
                <a:ea typeface="+mj-ea"/>
              </a:endParaRPr>
            </a:p>
          </p:txBody>
        </p:sp>
        <p:sp>
          <p:nvSpPr>
            <p:cNvPr id="19" name="포인트가 5개인 별 18"/>
            <p:cNvSpPr/>
            <p:nvPr/>
          </p:nvSpPr>
          <p:spPr>
            <a:xfrm>
              <a:off x="5737818" y="1021996"/>
              <a:ext cx="230238" cy="230238"/>
            </a:xfrm>
            <a:prstGeom prst="star5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ea"/>
                <a:ea typeface="+mj-ea"/>
              </a:endParaRPr>
            </a:p>
          </p:txBody>
        </p:sp>
        <p:sp>
          <p:nvSpPr>
            <p:cNvPr id="20" name="포인트가 5개인 별 19"/>
            <p:cNvSpPr/>
            <p:nvPr/>
          </p:nvSpPr>
          <p:spPr>
            <a:xfrm>
              <a:off x="6039935" y="1021996"/>
              <a:ext cx="230238" cy="230238"/>
            </a:xfrm>
            <a:prstGeom prst="star5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ea"/>
                <a:ea typeface="+mj-ea"/>
              </a:endParaRP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4809659" y="5471386"/>
            <a:ext cx="2525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최종 프로젝트 </a:t>
            </a:r>
            <a:r>
              <a:rPr lang="en-US" altLang="ko-KR" b="1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- </a:t>
            </a:r>
            <a:r>
              <a:rPr lang="ko-KR" altLang="en-US" b="1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주제발표</a:t>
            </a:r>
            <a:endParaRPr lang="en-US" altLang="ko-KR" b="1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4325043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 flip="none" rotWithShape="1">
          <a:gsLst>
            <a:gs pos="0">
              <a:schemeClr val="accent3">
                <a:lumMod val="89000"/>
              </a:schemeClr>
            </a:gs>
            <a:gs pos="23000">
              <a:schemeClr val="accent3">
                <a:lumMod val="89000"/>
              </a:schemeClr>
            </a:gs>
            <a:gs pos="69000">
              <a:schemeClr val="accent3">
                <a:lumMod val="75000"/>
              </a:schemeClr>
            </a:gs>
            <a:gs pos="97000">
              <a:schemeClr val="accent3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4370752" y="3882877"/>
            <a:ext cx="34504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1" i="0" u="none" strike="noStrike" kern="1200" cap="none" spc="-150" normalizeH="0" baseline="0" noProof="0">
                <a:ln>
                  <a:noFill/>
                </a:ln>
                <a:solidFill>
                  <a:srgbClr val="FBE4C2">
                    <a:lumMod val="25000"/>
                  </a:srgbClr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Recipe Chatbot</a:t>
            </a:r>
            <a:endParaRPr kumimoji="0" lang="ko-KR" altLang="en-US" sz="4000" b="1" i="0" u="none" strike="noStrike" kern="1200" cap="none" spc="-150" normalizeH="0" baseline="0" noProof="0">
              <a:ln>
                <a:noFill/>
              </a:ln>
              <a:solidFill>
                <a:srgbClr val="FBE4C2">
                  <a:lumMod val="25000"/>
                </a:srgbClr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5265038" y="1610336"/>
            <a:ext cx="1661920" cy="2214981"/>
            <a:chOff x="4954772" y="1818167"/>
            <a:chExt cx="2349796" cy="3131772"/>
          </a:xfrm>
        </p:grpSpPr>
        <p:pic>
          <p:nvPicPr>
            <p:cNvPr id="21" name="그림 20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154" t="7721" r="14157" b="19442"/>
            <a:stretch/>
          </p:blipFill>
          <p:spPr>
            <a:xfrm>
              <a:off x="4954772" y="1818167"/>
              <a:ext cx="2349796" cy="2775098"/>
            </a:xfrm>
            <a:prstGeom prst="rect">
              <a:avLst/>
            </a:prstGeom>
            <a:effectLst>
              <a:outerShdw dist="254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186" t="85302" r="14157" b="-2883"/>
            <a:stretch/>
          </p:blipFill>
          <p:spPr>
            <a:xfrm>
              <a:off x="5296786" y="4593265"/>
              <a:ext cx="1598428" cy="35667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" name="TextBox 15"/>
          <p:cNvSpPr txBox="1"/>
          <p:nvPr/>
        </p:nvSpPr>
        <p:spPr>
          <a:xfrm>
            <a:off x="4791794" y="5904309"/>
            <a:ext cx="25667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DC6721">
                    <a:lumMod val="75000"/>
                  </a:srgbClr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2</a:t>
            </a:r>
            <a:r>
              <a:rPr kumimoji="0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DC6721">
                    <a:lumMod val="75000"/>
                  </a:srgbClr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조 김종우 박성호 신동희 정창화</a:t>
            </a:r>
            <a:endParaRPr kumimoji="0" lang="en-US" altLang="ko-KR" sz="1400" b="0" i="0" u="none" strike="noStrike" kern="1200" cap="none" spc="0" normalizeH="0" baseline="0" noProof="0">
              <a:ln>
                <a:noFill/>
              </a:ln>
              <a:solidFill>
                <a:srgbClr val="DC6721">
                  <a:lumMod val="75000"/>
                </a:srgbClr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5678762" y="1318993"/>
            <a:ext cx="834472" cy="230238"/>
            <a:chOff x="5435701" y="1021996"/>
            <a:chExt cx="834472" cy="230238"/>
          </a:xfrm>
        </p:grpSpPr>
        <p:sp>
          <p:nvSpPr>
            <p:cNvPr id="18" name="포인트가 5개인 별 17"/>
            <p:cNvSpPr/>
            <p:nvPr/>
          </p:nvSpPr>
          <p:spPr>
            <a:xfrm>
              <a:off x="5435701" y="1021996"/>
              <a:ext cx="230238" cy="230238"/>
            </a:xfrm>
            <a:prstGeom prst="star5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endParaRPr>
            </a:p>
          </p:txBody>
        </p:sp>
        <p:sp>
          <p:nvSpPr>
            <p:cNvPr id="19" name="포인트가 5개인 별 18"/>
            <p:cNvSpPr/>
            <p:nvPr/>
          </p:nvSpPr>
          <p:spPr>
            <a:xfrm>
              <a:off x="5737818" y="1021996"/>
              <a:ext cx="230238" cy="230238"/>
            </a:xfrm>
            <a:prstGeom prst="star5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endParaRPr>
            </a:p>
          </p:txBody>
        </p:sp>
        <p:sp>
          <p:nvSpPr>
            <p:cNvPr id="20" name="포인트가 5개인 별 19"/>
            <p:cNvSpPr/>
            <p:nvPr/>
          </p:nvSpPr>
          <p:spPr>
            <a:xfrm>
              <a:off x="6039935" y="1021996"/>
              <a:ext cx="230238" cy="230238"/>
            </a:xfrm>
            <a:prstGeom prst="star5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endParaRP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4809659" y="5471386"/>
            <a:ext cx="30123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2F2F2">
                    <a:lumMod val="25000"/>
                  </a:srgbClr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최종 프로젝트 </a:t>
            </a:r>
            <a:r>
              <a:rPr kumimoji="0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F2F2F2">
                    <a:lumMod val="25000"/>
                  </a:srgbClr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– </a:t>
            </a:r>
            <a:r>
              <a:rPr lang="en-US" altLang="ko-KR" b="1">
                <a:solidFill>
                  <a:srgbClr val="F2F2F2">
                    <a:lumMod val="25000"/>
                  </a:srgbClr>
                </a:solidFill>
                <a:latin typeface="나눔바른고딕"/>
                <a:ea typeface="나눔바른고딕"/>
              </a:rPr>
              <a:t>1</a:t>
            </a:r>
            <a:r>
              <a:rPr lang="ko-KR" altLang="en-US" b="1">
                <a:solidFill>
                  <a:srgbClr val="F2F2F2">
                    <a:lumMod val="25000"/>
                  </a:srgbClr>
                </a:solidFill>
                <a:latin typeface="나눔바른고딕"/>
                <a:ea typeface="나눔바른고딕"/>
              </a:rPr>
              <a:t>차 중간 </a:t>
            </a:r>
            <a:r>
              <a:rPr kumimoji="0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2F2F2">
                    <a:lumMod val="25000"/>
                  </a:srgbClr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발표</a:t>
            </a:r>
            <a:endParaRPr kumimoji="0" lang="en-US" altLang="ko-KR" sz="1800" b="1" i="0" u="none" strike="noStrike" kern="1200" cap="none" spc="0" normalizeH="0" baseline="0" noProof="0">
              <a:ln>
                <a:noFill/>
              </a:ln>
              <a:solidFill>
                <a:srgbClr val="F2F2F2">
                  <a:lumMod val="25000"/>
                </a:srgbClr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695020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4138755" y="573672"/>
            <a:ext cx="527710" cy="49590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>
              <a:lnSpc>
                <a:spcPct val="360000"/>
              </a:lnSpc>
            </a:pPr>
            <a:r>
              <a:rPr lang="en-US" altLang="ko-KR" sz="2300" b="1">
                <a:solidFill>
                  <a:schemeClr val="bg1"/>
                </a:solidFill>
                <a:latin typeface="+mj-ea"/>
                <a:ea typeface="+mj-ea"/>
              </a:rPr>
              <a:t>01</a:t>
            </a:r>
          </a:p>
          <a:p>
            <a:pPr algn="r">
              <a:lnSpc>
                <a:spcPct val="360000"/>
              </a:lnSpc>
            </a:pPr>
            <a:r>
              <a:rPr lang="en-US" altLang="ko-KR" sz="2300" b="1">
                <a:solidFill>
                  <a:schemeClr val="bg1"/>
                </a:solidFill>
                <a:latin typeface="+mj-ea"/>
                <a:ea typeface="+mj-ea"/>
              </a:rPr>
              <a:t>02</a:t>
            </a:r>
          </a:p>
          <a:p>
            <a:pPr algn="r">
              <a:lnSpc>
                <a:spcPct val="360000"/>
              </a:lnSpc>
            </a:pPr>
            <a:r>
              <a:rPr lang="en-US" altLang="ko-KR" sz="2300" b="1">
                <a:solidFill>
                  <a:schemeClr val="bg1"/>
                </a:solidFill>
                <a:latin typeface="+mj-ea"/>
                <a:ea typeface="+mj-ea"/>
              </a:rPr>
              <a:t>03</a:t>
            </a:r>
          </a:p>
          <a:p>
            <a:pPr algn="r">
              <a:lnSpc>
                <a:spcPct val="360000"/>
              </a:lnSpc>
            </a:pPr>
            <a:endParaRPr lang="ko-KR" altLang="en-US" sz="2300" b="1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710338" y="1311923"/>
            <a:ext cx="2426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pc="-150">
                <a:solidFill>
                  <a:schemeClr val="bg1"/>
                </a:solidFill>
                <a:latin typeface="+mj-ea"/>
                <a:ea typeface="+mj-ea"/>
              </a:rPr>
              <a:t>진행사항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710338" y="2580742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50">
                <a:solidFill>
                  <a:schemeClr val="bg1"/>
                </a:solidFill>
                <a:latin typeface="+mj-ea"/>
                <a:ea typeface="+mj-ea"/>
              </a:rPr>
              <a:t>타임 테이블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710338" y="3844336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50">
                <a:solidFill>
                  <a:schemeClr val="bg1"/>
                </a:solidFill>
                <a:latin typeface="+mj-ea"/>
                <a:ea typeface="+mj-ea"/>
              </a:rPr>
              <a:t>조원별 역할</a:t>
            </a:r>
          </a:p>
        </p:txBody>
      </p:sp>
      <p:grpSp>
        <p:nvGrpSpPr>
          <p:cNvPr id="31" name="그룹 30"/>
          <p:cNvGrpSpPr/>
          <p:nvPr/>
        </p:nvGrpSpPr>
        <p:grpSpPr>
          <a:xfrm flipH="1">
            <a:off x="11374568" y="0"/>
            <a:ext cx="579033" cy="1227831"/>
            <a:chOff x="1066216" y="-1"/>
            <a:chExt cx="2336201" cy="4953878"/>
          </a:xfrm>
          <a:effectLst>
            <a:outerShdw dist="12700" dir="2700000" algn="tl" rotWithShape="0">
              <a:schemeClr val="accent4">
                <a:lumMod val="10000"/>
                <a:alpha val="40000"/>
              </a:schemeClr>
            </a:outerShdw>
          </a:effectLst>
        </p:grpSpPr>
        <p:grpSp>
          <p:nvGrpSpPr>
            <p:cNvPr id="32" name="그룹 31"/>
            <p:cNvGrpSpPr/>
            <p:nvPr/>
          </p:nvGrpSpPr>
          <p:grpSpPr>
            <a:xfrm>
              <a:off x="1066216" y="-1"/>
              <a:ext cx="2336201" cy="4953878"/>
              <a:chOff x="662180" y="-1"/>
              <a:chExt cx="1884872" cy="4242180"/>
            </a:xfrm>
            <a:solidFill>
              <a:schemeClr val="accent2"/>
            </a:solidFill>
          </p:grpSpPr>
          <p:sp>
            <p:nvSpPr>
              <p:cNvPr id="36" name="오각형 35"/>
              <p:cNvSpPr/>
              <p:nvPr/>
            </p:nvSpPr>
            <p:spPr>
              <a:xfrm rot="5400000">
                <a:off x="-516474" y="1178653"/>
                <a:ext cx="4242180" cy="1884872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j-ea"/>
                  <a:ea typeface="+mj-ea"/>
                </a:endParaRPr>
              </a:p>
            </p:txBody>
          </p:sp>
          <p:cxnSp>
            <p:nvCxnSpPr>
              <p:cNvPr id="37" name="직선 연결선 36"/>
              <p:cNvCxnSpPr/>
              <p:nvPr/>
            </p:nvCxnSpPr>
            <p:spPr>
              <a:xfrm>
                <a:off x="793708" y="3111827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/>
              <p:cNvCxnSpPr/>
              <p:nvPr/>
            </p:nvCxnSpPr>
            <p:spPr>
              <a:xfrm>
                <a:off x="793708" y="710870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3" name="그룹 32"/>
            <p:cNvGrpSpPr/>
            <p:nvPr/>
          </p:nvGrpSpPr>
          <p:grpSpPr>
            <a:xfrm>
              <a:off x="1521331" y="1246594"/>
              <a:ext cx="1660292" cy="1960794"/>
              <a:chOff x="5827464" y="1399010"/>
              <a:chExt cx="4436091" cy="5238997"/>
            </a:xfrm>
          </p:grpSpPr>
          <p:pic>
            <p:nvPicPr>
              <p:cNvPr id="34" name="그림 33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154" t="7721" r="14157" b="19442"/>
              <a:stretch/>
            </p:blipFill>
            <p:spPr>
              <a:xfrm>
                <a:off x="5827464" y="1399010"/>
                <a:ext cx="4436091" cy="5238997"/>
              </a:xfrm>
              <a:prstGeom prst="rect">
                <a:avLst/>
              </a:prstGeom>
              <a:effectLst>
                <a:outerShdw dist="254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35" name="그림 34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3186" t="85302" r="14157" b="-2883"/>
              <a:stretch/>
            </p:blipFill>
            <p:spPr>
              <a:xfrm>
                <a:off x="6036693" y="4313065"/>
                <a:ext cx="1598429" cy="35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39" name="TextBox 38"/>
          <p:cNvSpPr txBox="1"/>
          <p:nvPr/>
        </p:nvSpPr>
        <p:spPr>
          <a:xfrm>
            <a:off x="842105" y="1219590"/>
            <a:ext cx="17809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>
                <a:solidFill>
                  <a:schemeClr val="accent2"/>
                </a:solidFill>
                <a:latin typeface="+mj-ea"/>
                <a:ea typeface="+mj-ea"/>
              </a:rPr>
              <a:t>CONTENTS</a:t>
            </a:r>
            <a:endParaRPr lang="ko-KR" altLang="en-US" sz="2400" b="1">
              <a:solidFill>
                <a:schemeClr val="accent2"/>
              </a:solidFill>
              <a:latin typeface="+mj-ea"/>
              <a:ea typeface="+mj-ea"/>
            </a:endParaRPr>
          </a:p>
        </p:txBody>
      </p:sp>
      <p:cxnSp>
        <p:nvCxnSpPr>
          <p:cNvPr id="44" name="직선 연결선 43"/>
          <p:cNvCxnSpPr/>
          <p:nvPr/>
        </p:nvCxnSpPr>
        <p:spPr>
          <a:xfrm>
            <a:off x="803633" y="1102690"/>
            <a:ext cx="1857882" cy="0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36915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6" name="그룹 2055">
            <a:extLst>
              <a:ext uri="{FF2B5EF4-FFF2-40B4-BE49-F238E27FC236}">
                <a16:creationId xmlns:a16="http://schemas.microsoft.com/office/drawing/2014/main" id="{4E8C4953-AE09-6F54-1FF8-77E7F68E814C}"/>
              </a:ext>
            </a:extLst>
          </p:cNvPr>
          <p:cNvGrpSpPr/>
          <p:nvPr/>
        </p:nvGrpSpPr>
        <p:grpSpPr>
          <a:xfrm flipH="1">
            <a:off x="11374568" y="0"/>
            <a:ext cx="579033" cy="1227831"/>
            <a:chOff x="1066216" y="-1"/>
            <a:chExt cx="2336201" cy="4953878"/>
          </a:xfrm>
          <a:effectLst>
            <a:outerShdw dist="12700" dir="2700000" algn="tl" rotWithShape="0">
              <a:schemeClr val="accent4">
                <a:lumMod val="10000"/>
                <a:alpha val="40000"/>
              </a:schemeClr>
            </a:outerShdw>
          </a:effectLst>
        </p:grpSpPr>
        <p:grpSp>
          <p:nvGrpSpPr>
            <p:cNvPr id="2057" name="그룹 2056">
              <a:extLst>
                <a:ext uri="{FF2B5EF4-FFF2-40B4-BE49-F238E27FC236}">
                  <a16:creationId xmlns:a16="http://schemas.microsoft.com/office/drawing/2014/main" id="{9E72CFF4-C4F3-732D-9169-4E4F81D91DDD}"/>
                </a:ext>
              </a:extLst>
            </p:cNvPr>
            <p:cNvGrpSpPr/>
            <p:nvPr/>
          </p:nvGrpSpPr>
          <p:grpSpPr>
            <a:xfrm>
              <a:off x="1066216" y="-1"/>
              <a:ext cx="2336201" cy="4953878"/>
              <a:chOff x="662180" y="-1"/>
              <a:chExt cx="1884872" cy="4242180"/>
            </a:xfrm>
            <a:solidFill>
              <a:schemeClr val="accent2"/>
            </a:solidFill>
          </p:grpSpPr>
          <p:sp>
            <p:nvSpPr>
              <p:cNvPr id="2061" name="오각형 49">
                <a:extLst>
                  <a:ext uri="{FF2B5EF4-FFF2-40B4-BE49-F238E27FC236}">
                    <a16:creationId xmlns:a16="http://schemas.microsoft.com/office/drawing/2014/main" id="{865817F1-D22F-EAC4-491B-222E57924B35}"/>
                  </a:ext>
                </a:extLst>
              </p:cNvPr>
              <p:cNvSpPr/>
              <p:nvPr/>
            </p:nvSpPr>
            <p:spPr>
              <a:xfrm rot="5400000">
                <a:off x="-516474" y="1178653"/>
                <a:ext cx="4242180" cy="1884872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j-ea"/>
                  <a:ea typeface="+mj-ea"/>
                </a:endParaRPr>
              </a:p>
            </p:txBody>
          </p:sp>
          <p:cxnSp>
            <p:nvCxnSpPr>
              <p:cNvPr id="2062" name="직선 연결선 2061">
                <a:extLst>
                  <a:ext uri="{FF2B5EF4-FFF2-40B4-BE49-F238E27FC236}">
                    <a16:creationId xmlns:a16="http://schemas.microsoft.com/office/drawing/2014/main" id="{0060212F-96B0-2AEF-D4D3-CA9371D05353}"/>
                  </a:ext>
                </a:extLst>
              </p:cNvPr>
              <p:cNvCxnSpPr/>
              <p:nvPr/>
            </p:nvCxnSpPr>
            <p:spPr>
              <a:xfrm>
                <a:off x="793708" y="3111827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3" name="직선 연결선 2062">
                <a:extLst>
                  <a:ext uri="{FF2B5EF4-FFF2-40B4-BE49-F238E27FC236}">
                    <a16:creationId xmlns:a16="http://schemas.microsoft.com/office/drawing/2014/main" id="{0CA55B01-E8EB-EF86-7B1F-7FBF3408025B}"/>
                  </a:ext>
                </a:extLst>
              </p:cNvPr>
              <p:cNvCxnSpPr/>
              <p:nvPr/>
            </p:nvCxnSpPr>
            <p:spPr>
              <a:xfrm>
                <a:off x="793708" y="710870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58" name="그룹 2057">
              <a:extLst>
                <a:ext uri="{FF2B5EF4-FFF2-40B4-BE49-F238E27FC236}">
                  <a16:creationId xmlns:a16="http://schemas.microsoft.com/office/drawing/2014/main" id="{C04CD805-3B87-9EB7-C4FB-0F4584B46085}"/>
                </a:ext>
              </a:extLst>
            </p:cNvPr>
            <p:cNvGrpSpPr/>
            <p:nvPr/>
          </p:nvGrpSpPr>
          <p:grpSpPr>
            <a:xfrm>
              <a:off x="1521331" y="1246594"/>
              <a:ext cx="1660292" cy="1960794"/>
              <a:chOff x="5827464" y="1399010"/>
              <a:chExt cx="4436091" cy="5238997"/>
            </a:xfrm>
          </p:grpSpPr>
          <p:pic>
            <p:nvPicPr>
              <p:cNvPr id="2059" name="그림 2058">
                <a:extLst>
                  <a:ext uri="{FF2B5EF4-FFF2-40B4-BE49-F238E27FC236}">
                    <a16:creationId xmlns:a16="http://schemas.microsoft.com/office/drawing/2014/main" id="{C4778A7E-DB14-B169-4E05-C85879102C0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154" t="7721" r="14157" b="19442"/>
              <a:stretch/>
            </p:blipFill>
            <p:spPr>
              <a:xfrm>
                <a:off x="5827464" y="1399010"/>
                <a:ext cx="4436091" cy="5238997"/>
              </a:xfrm>
              <a:prstGeom prst="rect">
                <a:avLst/>
              </a:prstGeom>
              <a:effectLst>
                <a:outerShdw dist="254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2060" name="그림 2059">
                <a:extLst>
                  <a:ext uri="{FF2B5EF4-FFF2-40B4-BE49-F238E27FC236}">
                    <a16:creationId xmlns:a16="http://schemas.microsoft.com/office/drawing/2014/main" id="{14AEF8A1-5E51-DA0A-927A-80DDE1F61DD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3186" t="85302" r="14157" b="-2883"/>
              <a:stretch/>
            </p:blipFill>
            <p:spPr>
              <a:xfrm>
                <a:off x="6036693" y="4313065"/>
                <a:ext cx="1598429" cy="35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F844BBD-94E4-3639-7AF4-E3F06F78CEDF}"/>
              </a:ext>
            </a:extLst>
          </p:cNvPr>
          <p:cNvSpPr txBox="1"/>
          <p:nvPr/>
        </p:nvSpPr>
        <p:spPr>
          <a:xfrm>
            <a:off x="517204" y="1065278"/>
            <a:ext cx="11674796" cy="52322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>
                <a:latin typeface="+mj-ea"/>
                <a:ea typeface="+mj-ea"/>
              </a:rPr>
              <a:t>1. </a:t>
            </a:r>
            <a:r>
              <a:rPr lang="ko-KR" altLang="en-US" sz="1600" b="1">
                <a:latin typeface="+mj-ea"/>
                <a:ea typeface="+mj-ea"/>
              </a:rPr>
              <a:t>규칙기반</a:t>
            </a:r>
            <a:endParaRPr lang="en-US" altLang="ko-KR" sz="1600" b="1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1600">
                <a:latin typeface="+mj-ea"/>
                <a:ea typeface="+mj-ea"/>
              </a:rPr>
              <a:t>    - </a:t>
            </a:r>
            <a:r>
              <a:rPr lang="ko-KR" altLang="en-US" sz="1600">
                <a:latin typeface="+mj-ea"/>
                <a:ea typeface="+mj-ea"/>
              </a:rPr>
              <a:t>키워드 기반 </a:t>
            </a:r>
            <a:r>
              <a:rPr lang="en-US" altLang="ko-KR" sz="1600">
                <a:latin typeface="+mj-ea"/>
                <a:ea typeface="+mj-ea"/>
              </a:rPr>
              <a:t>: "</a:t>
            </a:r>
            <a:r>
              <a:rPr lang="ko-KR" altLang="en-US" sz="1600">
                <a:latin typeface="+mj-ea"/>
                <a:ea typeface="+mj-ea"/>
              </a:rPr>
              <a:t>예약</a:t>
            </a:r>
            <a:r>
              <a:rPr lang="en-US" altLang="ko-KR" sz="1600">
                <a:latin typeface="+mj-ea"/>
                <a:ea typeface="+mj-ea"/>
              </a:rPr>
              <a:t>", "</a:t>
            </a:r>
            <a:r>
              <a:rPr lang="ko-KR" altLang="en-US" sz="1600">
                <a:latin typeface="+mj-ea"/>
                <a:ea typeface="+mj-ea"/>
              </a:rPr>
              <a:t>날씨</a:t>
            </a:r>
            <a:r>
              <a:rPr lang="en-US" altLang="ko-KR" sz="1600">
                <a:latin typeface="+mj-ea"/>
                <a:ea typeface="+mj-ea"/>
              </a:rPr>
              <a:t>", "</a:t>
            </a:r>
            <a:r>
              <a:rPr lang="ko-KR" altLang="en-US" sz="1600">
                <a:latin typeface="+mj-ea"/>
                <a:ea typeface="+mj-ea"/>
              </a:rPr>
              <a:t>추천</a:t>
            </a:r>
            <a:r>
              <a:rPr lang="en-US" altLang="ko-KR" sz="1600">
                <a:latin typeface="+mj-ea"/>
                <a:ea typeface="+mj-ea"/>
              </a:rPr>
              <a:t>"</a:t>
            </a:r>
            <a:r>
              <a:rPr lang="ko-KR" altLang="en-US" sz="1600">
                <a:latin typeface="+mj-ea"/>
                <a:ea typeface="+mj-ea"/>
              </a:rPr>
              <a:t>과 같은 키워드에 따라 다른 응답을 설정</a:t>
            </a:r>
            <a:endParaRPr lang="en-US" altLang="ko-KR" sz="1600">
              <a:latin typeface="+mj-ea"/>
              <a:ea typeface="+mj-ea"/>
            </a:endParaRPr>
          </a:p>
          <a:p>
            <a:pPr algn="l">
              <a:lnSpc>
                <a:spcPct val="150000"/>
              </a:lnSpc>
            </a:pPr>
            <a:r>
              <a:rPr lang="ko-KR" altLang="en-US" sz="1600">
                <a:latin typeface="+mj-ea"/>
                <a:ea typeface="+mj-ea"/>
              </a:rPr>
              <a:t>    </a:t>
            </a:r>
            <a:r>
              <a:rPr lang="en-US" altLang="ko-KR" sz="1600">
                <a:latin typeface="+mj-ea"/>
                <a:ea typeface="+mj-ea"/>
              </a:rPr>
              <a:t>- </a:t>
            </a:r>
            <a:r>
              <a:rPr lang="ko-KR" altLang="en-US" sz="1600">
                <a:latin typeface="+mj-ea"/>
                <a:ea typeface="+mj-ea"/>
              </a:rPr>
              <a:t>정해진 패턴 사용 </a:t>
            </a:r>
            <a:r>
              <a:rPr lang="en-US" altLang="ko-KR" sz="1600">
                <a:latin typeface="+mj-ea"/>
                <a:ea typeface="+mj-ea"/>
              </a:rPr>
              <a:t>: </a:t>
            </a:r>
            <a:r>
              <a:rPr lang="ko-KR" altLang="en-US" sz="1600">
                <a:latin typeface="+mj-ea"/>
                <a:ea typeface="+mj-ea"/>
              </a:rPr>
              <a:t>예를 들어</a:t>
            </a:r>
            <a:r>
              <a:rPr lang="en-US" altLang="ko-KR" sz="1600">
                <a:latin typeface="+mj-ea"/>
                <a:ea typeface="+mj-ea"/>
              </a:rPr>
              <a:t>, "XX</a:t>
            </a:r>
            <a:r>
              <a:rPr lang="ko-KR" altLang="en-US" sz="1600">
                <a:latin typeface="+mj-ea"/>
                <a:ea typeface="+mj-ea"/>
              </a:rPr>
              <a:t>시의 날씨 알려줘</a:t>
            </a:r>
            <a:r>
              <a:rPr lang="en-US" altLang="ko-KR" sz="1600">
                <a:latin typeface="+mj-ea"/>
                <a:ea typeface="+mj-ea"/>
              </a:rPr>
              <a:t>"</a:t>
            </a:r>
            <a:r>
              <a:rPr lang="ko-KR" altLang="en-US" sz="1600">
                <a:latin typeface="+mj-ea"/>
                <a:ea typeface="+mj-ea"/>
              </a:rPr>
              <a:t>라는 패턴을 사용해 날씨 관련 질문을 식별</a:t>
            </a:r>
            <a:endParaRPr lang="en-US" altLang="ko-KR" sz="1600">
              <a:latin typeface="+mj-ea"/>
              <a:ea typeface="+mj-ea"/>
            </a:endParaRPr>
          </a:p>
          <a:p>
            <a:pPr algn="l">
              <a:lnSpc>
                <a:spcPct val="150000"/>
              </a:lnSpc>
            </a:pPr>
            <a:r>
              <a:rPr lang="en-US" altLang="ko-KR" sz="1600">
                <a:latin typeface="+mj-ea"/>
                <a:ea typeface="+mj-ea"/>
              </a:rPr>
              <a:t>    - </a:t>
            </a:r>
            <a:r>
              <a:rPr lang="ko-KR" altLang="en-US" sz="1600">
                <a:latin typeface="+mj-ea"/>
                <a:ea typeface="+mj-ea"/>
              </a:rPr>
              <a:t>단순한 조건문 </a:t>
            </a:r>
            <a:r>
              <a:rPr lang="en-US" altLang="ko-KR" sz="1600">
                <a:latin typeface="+mj-ea"/>
                <a:ea typeface="+mj-ea"/>
              </a:rPr>
              <a:t>: </a:t>
            </a:r>
            <a:r>
              <a:rPr lang="ko-KR" altLang="en-US" sz="1600">
                <a:latin typeface="+mj-ea"/>
                <a:ea typeface="+mj-ea"/>
              </a:rPr>
              <a:t>프로그래밍에서 사용하는 </a:t>
            </a:r>
            <a:r>
              <a:rPr lang="en-US" altLang="ko-KR" sz="1600">
                <a:latin typeface="+mj-ea"/>
                <a:ea typeface="+mj-ea"/>
              </a:rPr>
              <a:t>if-else </a:t>
            </a:r>
            <a:r>
              <a:rPr lang="ko-KR" altLang="en-US" sz="1600">
                <a:latin typeface="+mj-ea"/>
                <a:ea typeface="+mj-ea"/>
              </a:rPr>
              <a:t>조건문을 사용하여 특정 키워드나 패턴에 따라 다른 동작을 수행</a:t>
            </a:r>
            <a:endParaRPr lang="en-US" altLang="ko-KR" sz="160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1600">
                <a:latin typeface="+mj-ea"/>
                <a:ea typeface="+mj-ea"/>
              </a:rPr>
              <a:t>	</a:t>
            </a:r>
            <a:r>
              <a:rPr lang="en-US" altLang="ko-KR" sz="1600">
                <a:solidFill>
                  <a:srgbClr val="FF0000"/>
                </a:solidFill>
                <a:latin typeface="+mj-ea"/>
                <a:ea typeface="+mj-ea"/>
              </a:rPr>
              <a:t>&gt; </a:t>
            </a:r>
            <a:r>
              <a:rPr lang="ko-KR" altLang="en-US" sz="1600">
                <a:solidFill>
                  <a:srgbClr val="FF0000"/>
                </a:solidFill>
                <a:latin typeface="+mj-ea"/>
                <a:ea typeface="+mj-ea"/>
              </a:rPr>
              <a:t>규칙기반으로도 레시피 추천 </a:t>
            </a:r>
            <a:r>
              <a:rPr lang="ko-KR" altLang="en-US" sz="1600" err="1">
                <a:solidFill>
                  <a:srgbClr val="FF0000"/>
                </a:solidFill>
                <a:latin typeface="+mj-ea"/>
                <a:ea typeface="+mj-ea"/>
              </a:rPr>
              <a:t>챗봇은</a:t>
            </a:r>
            <a:r>
              <a:rPr lang="ko-KR" altLang="en-US" sz="1600">
                <a:solidFill>
                  <a:srgbClr val="FF0000"/>
                </a:solidFill>
                <a:latin typeface="+mj-ea"/>
                <a:ea typeface="+mj-ea"/>
              </a:rPr>
              <a:t> 충분히 구현 가능하지만 정해진 답변을 수동으로 생성해야 하기 때문에 단순 노동 반복</a:t>
            </a:r>
            <a:endParaRPr lang="en-US" altLang="ko-KR" sz="1600">
              <a:solidFill>
                <a:srgbClr val="FF0000"/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endParaRPr lang="en-US" altLang="ko-KR" sz="160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1600" b="1">
                <a:latin typeface="+mj-ea"/>
                <a:ea typeface="+mj-ea"/>
              </a:rPr>
              <a:t>2. </a:t>
            </a:r>
            <a:r>
              <a:rPr lang="ko-KR" altLang="en-US" sz="1600" b="1">
                <a:latin typeface="+mj-ea"/>
                <a:ea typeface="+mj-ea"/>
              </a:rPr>
              <a:t>생성형</a:t>
            </a:r>
            <a:endParaRPr lang="en-US" altLang="ko-KR" sz="1600" b="1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1600">
                <a:latin typeface="+mj-ea"/>
                <a:ea typeface="+mj-ea"/>
              </a:rPr>
              <a:t>    - </a:t>
            </a:r>
            <a:r>
              <a:rPr lang="ko-KR" altLang="en-US" sz="1600">
                <a:latin typeface="+mj-ea"/>
                <a:ea typeface="+mj-ea"/>
              </a:rPr>
              <a:t>다양한 질문과 그 질문에 대한 응답에 대한 데이터셋을 학습시켜 스스로 답을 생성</a:t>
            </a:r>
            <a:endParaRPr lang="en-US" altLang="ko-KR" sz="160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1600">
                <a:latin typeface="+mj-ea"/>
                <a:ea typeface="+mj-ea"/>
              </a:rPr>
              <a:t>	</a:t>
            </a:r>
            <a:r>
              <a:rPr lang="en-US" altLang="ko-KR" sz="1600">
                <a:solidFill>
                  <a:srgbClr val="FF0000"/>
                </a:solidFill>
                <a:latin typeface="+mj-ea"/>
                <a:ea typeface="+mj-ea"/>
              </a:rPr>
              <a:t>&gt; </a:t>
            </a:r>
            <a:r>
              <a:rPr lang="ko-KR" altLang="en-US" sz="1600">
                <a:solidFill>
                  <a:srgbClr val="FF0000"/>
                </a:solidFill>
                <a:latin typeface="+mj-ea"/>
                <a:ea typeface="+mj-ea"/>
              </a:rPr>
              <a:t>레시피와 같이 긴 응답의 학습이 제한되어 있고 자연스러운 문맥 형성이 어려워 정확한 정보 전달이 어려움</a:t>
            </a:r>
            <a:endParaRPr lang="en-US" altLang="ko-KR" sz="1600">
              <a:solidFill>
                <a:srgbClr val="FF0000"/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endParaRPr lang="en-US" altLang="ko-KR" sz="160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1600" b="1">
                <a:latin typeface="+mj-ea"/>
                <a:ea typeface="+mj-ea"/>
              </a:rPr>
              <a:t>3. </a:t>
            </a:r>
            <a:r>
              <a:rPr lang="ko-KR" altLang="en-US" sz="1600" b="1">
                <a:latin typeface="+mj-ea"/>
                <a:ea typeface="+mj-ea"/>
              </a:rPr>
              <a:t>하이브리드</a:t>
            </a:r>
            <a:endParaRPr lang="en-US" altLang="ko-KR" sz="1600" b="1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1600">
                <a:latin typeface="+mj-ea"/>
                <a:ea typeface="+mj-ea"/>
              </a:rPr>
              <a:t>    - </a:t>
            </a:r>
            <a:r>
              <a:rPr lang="ko-KR" altLang="en-US" sz="1600">
                <a:latin typeface="+mj-ea"/>
                <a:ea typeface="+mj-ea"/>
              </a:rPr>
              <a:t>요리의 타입</a:t>
            </a:r>
            <a:r>
              <a:rPr lang="en-US" altLang="ko-KR" sz="1600">
                <a:latin typeface="+mj-ea"/>
                <a:ea typeface="+mj-ea"/>
              </a:rPr>
              <a:t>, </a:t>
            </a:r>
            <a:r>
              <a:rPr lang="ko-KR" altLang="en-US" sz="1600">
                <a:latin typeface="+mj-ea"/>
                <a:ea typeface="+mj-ea"/>
              </a:rPr>
              <a:t>요리명과 관련된 질문에 대한 학습은 학습 후 생성 가능 </a:t>
            </a:r>
            <a:r>
              <a:rPr lang="en-US" altLang="ko-KR" sz="1600">
                <a:latin typeface="+mj-ea"/>
                <a:ea typeface="+mj-ea"/>
              </a:rPr>
              <a:t>/ </a:t>
            </a:r>
            <a:r>
              <a:rPr lang="ko-KR" altLang="en-US" sz="1600">
                <a:latin typeface="+mj-ea"/>
                <a:ea typeface="+mj-ea"/>
              </a:rPr>
              <a:t>레시피 질문에 대한 응답은 규칙기반</a:t>
            </a:r>
            <a:endParaRPr lang="en-US" altLang="ko-KR" sz="160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1600">
                <a:latin typeface="+mj-ea"/>
                <a:ea typeface="+mj-ea"/>
              </a:rPr>
              <a:t>    - </a:t>
            </a:r>
            <a:r>
              <a:rPr lang="ko-KR" altLang="en-US" sz="1600">
                <a:latin typeface="+mj-ea"/>
                <a:ea typeface="+mj-ea"/>
              </a:rPr>
              <a:t>재료와 관련된 질문과 응답은 사용자가 입력한 재료 중 어떤 것을 어떻게 파악할지에 대한 논의가 필요</a:t>
            </a:r>
            <a:endParaRPr lang="en-US" altLang="ko-KR" sz="160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1600">
                <a:latin typeface="+mj-ea"/>
                <a:ea typeface="+mj-ea"/>
              </a:rPr>
              <a:t>	&gt; </a:t>
            </a:r>
            <a:r>
              <a:rPr lang="ko-KR" altLang="en-US" sz="1600">
                <a:latin typeface="+mj-ea"/>
                <a:ea typeface="+mj-ea"/>
              </a:rPr>
              <a:t>수</a:t>
            </a:r>
            <a:r>
              <a:rPr lang="en-US" altLang="ko-KR" sz="1600">
                <a:latin typeface="+mj-ea"/>
                <a:ea typeface="+mj-ea"/>
              </a:rPr>
              <a:t> </a:t>
            </a:r>
            <a:r>
              <a:rPr lang="ko-KR" altLang="en-US" sz="1600">
                <a:latin typeface="+mj-ea"/>
                <a:ea typeface="+mj-ea"/>
              </a:rPr>
              <a:t>많은 요리에 들어가는 마늘</a:t>
            </a:r>
            <a:r>
              <a:rPr lang="en-US" altLang="ko-KR" sz="1600">
                <a:latin typeface="+mj-ea"/>
                <a:ea typeface="+mj-ea"/>
              </a:rPr>
              <a:t>, </a:t>
            </a:r>
            <a:r>
              <a:rPr lang="ko-KR" altLang="en-US" sz="1600">
                <a:latin typeface="+mj-ea"/>
                <a:ea typeface="+mj-ea"/>
              </a:rPr>
              <a:t>파와 같은 재료를 입력했을 때 해당되는 모든 것을 다 추천해 주는 것은 의미가 없을</a:t>
            </a:r>
            <a:r>
              <a:rPr lang="en-US" altLang="ko-KR" sz="1600">
                <a:latin typeface="+mj-ea"/>
                <a:ea typeface="+mj-ea"/>
              </a:rPr>
              <a:t> </a:t>
            </a:r>
            <a:r>
              <a:rPr lang="ko-KR" altLang="en-US" sz="1600">
                <a:latin typeface="+mj-ea"/>
                <a:ea typeface="+mj-ea"/>
              </a:rPr>
              <a:t>수 있음</a:t>
            </a:r>
            <a:endParaRPr lang="en-US" altLang="ko-KR" sz="1600">
              <a:latin typeface="+mj-ea"/>
              <a:ea typeface="+mj-ea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3DEE238-2455-2203-8D1B-FCBEF1A104A7}"/>
              </a:ext>
            </a:extLst>
          </p:cNvPr>
          <p:cNvSpPr/>
          <p:nvPr/>
        </p:nvSpPr>
        <p:spPr>
          <a:xfrm>
            <a:off x="0" y="184002"/>
            <a:ext cx="104775" cy="7905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55140-D9D4-8DEF-3B22-D7D31832A35B}"/>
              </a:ext>
            </a:extLst>
          </p:cNvPr>
          <p:cNvSpPr txBox="1"/>
          <p:nvPr/>
        </p:nvSpPr>
        <p:spPr>
          <a:xfrm>
            <a:off x="193464" y="347347"/>
            <a:ext cx="11208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진행내용</a:t>
            </a:r>
            <a:endParaRPr lang="en-US" altLang="ko-KR" sz="2000" b="1">
              <a:solidFill>
                <a:schemeClr val="bg2">
                  <a:lumMod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E02D8B-EF37-5361-BFCC-6B10EAC2F79F}"/>
              </a:ext>
            </a:extLst>
          </p:cNvPr>
          <p:cNvSpPr txBox="1"/>
          <p:nvPr/>
        </p:nvSpPr>
        <p:spPr>
          <a:xfrm>
            <a:off x="1402973" y="362736"/>
            <a:ext cx="4600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1. </a:t>
            </a:r>
            <a:r>
              <a:rPr lang="ko-KR" altLang="en-US" err="1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챗봇</a:t>
            </a:r>
            <a:r>
              <a:rPr lang="ko-KR" altLang="en-US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 유형 선택에 대한 논의</a:t>
            </a:r>
          </a:p>
        </p:txBody>
      </p:sp>
    </p:spTree>
    <p:extLst>
      <p:ext uri="{BB962C8B-B14F-4D97-AF65-F5344CB8AC3E}">
        <p14:creationId xmlns:p14="http://schemas.microsoft.com/office/powerpoint/2010/main" val="15303810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D0A62C5-97E2-2F92-4FA3-F05EFE39BD53}"/>
              </a:ext>
            </a:extLst>
          </p:cNvPr>
          <p:cNvSpPr txBox="1"/>
          <p:nvPr/>
        </p:nvSpPr>
        <p:spPr>
          <a:xfrm>
            <a:off x="193464" y="347347"/>
            <a:ext cx="11208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진행내용</a:t>
            </a:r>
            <a:endParaRPr lang="en-US" altLang="ko-KR" sz="2000" b="1">
              <a:solidFill>
                <a:schemeClr val="bg2">
                  <a:lumMod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2056" name="그룹 2055">
            <a:extLst>
              <a:ext uri="{FF2B5EF4-FFF2-40B4-BE49-F238E27FC236}">
                <a16:creationId xmlns:a16="http://schemas.microsoft.com/office/drawing/2014/main" id="{4E8C4953-AE09-6F54-1FF8-77E7F68E814C}"/>
              </a:ext>
            </a:extLst>
          </p:cNvPr>
          <p:cNvGrpSpPr/>
          <p:nvPr/>
        </p:nvGrpSpPr>
        <p:grpSpPr>
          <a:xfrm flipH="1">
            <a:off x="11374568" y="0"/>
            <a:ext cx="579033" cy="1227831"/>
            <a:chOff x="1066216" y="-1"/>
            <a:chExt cx="2336201" cy="4953878"/>
          </a:xfrm>
          <a:effectLst>
            <a:outerShdw dist="12700" dir="2700000" algn="tl" rotWithShape="0">
              <a:schemeClr val="accent4">
                <a:lumMod val="10000"/>
                <a:alpha val="40000"/>
              </a:schemeClr>
            </a:outerShdw>
          </a:effectLst>
        </p:grpSpPr>
        <p:grpSp>
          <p:nvGrpSpPr>
            <p:cNvPr id="2057" name="그룹 2056">
              <a:extLst>
                <a:ext uri="{FF2B5EF4-FFF2-40B4-BE49-F238E27FC236}">
                  <a16:creationId xmlns:a16="http://schemas.microsoft.com/office/drawing/2014/main" id="{9E72CFF4-C4F3-732D-9169-4E4F81D91DDD}"/>
                </a:ext>
              </a:extLst>
            </p:cNvPr>
            <p:cNvGrpSpPr/>
            <p:nvPr/>
          </p:nvGrpSpPr>
          <p:grpSpPr>
            <a:xfrm>
              <a:off x="1066216" y="-1"/>
              <a:ext cx="2336201" cy="4953878"/>
              <a:chOff x="662180" y="-1"/>
              <a:chExt cx="1884872" cy="4242180"/>
            </a:xfrm>
            <a:solidFill>
              <a:schemeClr val="accent2"/>
            </a:solidFill>
          </p:grpSpPr>
          <p:sp>
            <p:nvSpPr>
              <p:cNvPr id="2061" name="오각형 49">
                <a:extLst>
                  <a:ext uri="{FF2B5EF4-FFF2-40B4-BE49-F238E27FC236}">
                    <a16:creationId xmlns:a16="http://schemas.microsoft.com/office/drawing/2014/main" id="{865817F1-D22F-EAC4-491B-222E57924B35}"/>
                  </a:ext>
                </a:extLst>
              </p:cNvPr>
              <p:cNvSpPr/>
              <p:nvPr/>
            </p:nvSpPr>
            <p:spPr>
              <a:xfrm rot="5400000">
                <a:off x="-516474" y="1178653"/>
                <a:ext cx="4242180" cy="1884872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cxnSp>
            <p:nvCxnSpPr>
              <p:cNvPr id="2062" name="직선 연결선 2061">
                <a:extLst>
                  <a:ext uri="{FF2B5EF4-FFF2-40B4-BE49-F238E27FC236}">
                    <a16:creationId xmlns:a16="http://schemas.microsoft.com/office/drawing/2014/main" id="{0060212F-96B0-2AEF-D4D3-CA9371D05353}"/>
                  </a:ext>
                </a:extLst>
              </p:cNvPr>
              <p:cNvCxnSpPr/>
              <p:nvPr/>
            </p:nvCxnSpPr>
            <p:spPr>
              <a:xfrm>
                <a:off x="793708" y="3111827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3" name="직선 연결선 2062">
                <a:extLst>
                  <a:ext uri="{FF2B5EF4-FFF2-40B4-BE49-F238E27FC236}">
                    <a16:creationId xmlns:a16="http://schemas.microsoft.com/office/drawing/2014/main" id="{0CA55B01-E8EB-EF86-7B1F-7FBF3408025B}"/>
                  </a:ext>
                </a:extLst>
              </p:cNvPr>
              <p:cNvCxnSpPr/>
              <p:nvPr/>
            </p:nvCxnSpPr>
            <p:spPr>
              <a:xfrm>
                <a:off x="793708" y="710870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58" name="그룹 2057">
              <a:extLst>
                <a:ext uri="{FF2B5EF4-FFF2-40B4-BE49-F238E27FC236}">
                  <a16:creationId xmlns:a16="http://schemas.microsoft.com/office/drawing/2014/main" id="{C04CD805-3B87-9EB7-C4FB-0F4584B46085}"/>
                </a:ext>
              </a:extLst>
            </p:cNvPr>
            <p:cNvGrpSpPr/>
            <p:nvPr/>
          </p:nvGrpSpPr>
          <p:grpSpPr>
            <a:xfrm>
              <a:off x="1521331" y="1246594"/>
              <a:ext cx="1660292" cy="1960794"/>
              <a:chOff x="5827464" y="1399010"/>
              <a:chExt cx="4436091" cy="5238997"/>
            </a:xfrm>
          </p:grpSpPr>
          <p:pic>
            <p:nvPicPr>
              <p:cNvPr id="2059" name="그림 2058">
                <a:extLst>
                  <a:ext uri="{FF2B5EF4-FFF2-40B4-BE49-F238E27FC236}">
                    <a16:creationId xmlns:a16="http://schemas.microsoft.com/office/drawing/2014/main" id="{C4778A7E-DB14-B169-4E05-C85879102C0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154" t="7721" r="14157" b="19442"/>
              <a:stretch/>
            </p:blipFill>
            <p:spPr>
              <a:xfrm>
                <a:off x="5827464" y="1399010"/>
                <a:ext cx="4436091" cy="5238997"/>
              </a:xfrm>
              <a:prstGeom prst="rect">
                <a:avLst/>
              </a:prstGeom>
              <a:effectLst>
                <a:outerShdw dist="254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2060" name="그림 2059">
                <a:extLst>
                  <a:ext uri="{FF2B5EF4-FFF2-40B4-BE49-F238E27FC236}">
                    <a16:creationId xmlns:a16="http://schemas.microsoft.com/office/drawing/2014/main" id="{14AEF8A1-5E51-DA0A-927A-80DDE1F61DD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3186" t="85302" r="14157" b="-2883"/>
              <a:stretch/>
            </p:blipFill>
            <p:spPr>
              <a:xfrm>
                <a:off x="6036693" y="4313065"/>
                <a:ext cx="1598429" cy="35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F844BBD-94E4-3639-7AF4-E3F06F78CEDF}"/>
              </a:ext>
            </a:extLst>
          </p:cNvPr>
          <p:cNvSpPr txBox="1"/>
          <p:nvPr/>
        </p:nvSpPr>
        <p:spPr>
          <a:xfrm>
            <a:off x="1402973" y="1274564"/>
            <a:ext cx="5179239" cy="4308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sz="1600" b="1">
                <a:latin typeface="+mj-ea"/>
                <a:ea typeface="+mj-ea"/>
              </a:rPr>
              <a:t>1. Type</a:t>
            </a:r>
            <a:r>
              <a:rPr lang="ko-KR" altLang="en-US" sz="1600" b="1">
                <a:latin typeface="+mj-ea"/>
                <a:ea typeface="+mj-ea"/>
              </a:rPr>
              <a:t>별</a:t>
            </a:r>
            <a:r>
              <a:rPr lang="en-US" altLang="ko-KR" sz="1600" b="1">
                <a:latin typeface="+mj-ea"/>
                <a:ea typeface="+mj-ea"/>
              </a:rPr>
              <a:t>, </a:t>
            </a:r>
            <a:r>
              <a:rPr lang="ko-KR" altLang="en-US" sz="1600" b="1">
                <a:latin typeface="+mj-ea"/>
                <a:ea typeface="+mj-ea"/>
              </a:rPr>
              <a:t>사이트별 레시피 하나로 병합</a:t>
            </a:r>
          </a:p>
          <a:p>
            <a:pPr>
              <a:lnSpc>
                <a:spcPct val="250000"/>
              </a:lnSpc>
            </a:pPr>
            <a:r>
              <a:rPr lang="en-US" altLang="ko-KR" sz="1600" b="1">
                <a:latin typeface="+mj-ea"/>
                <a:ea typeface="+mj-ea"/>
              </a:rPr>
              <a:t>2. </a:t>
            </a:r>
            <a:r>
              <a:rPr lang="ko-KR" altLang="en-US" sz="1600" b="1" err="1">
                <a:latin typeface="+mj-ea"/>
                <a:ea typeface="+mj-ea"/>
              </a:rPr>
              <a:t>결측치</a:t>
            </a:r>
            <a:r>
              <a:rPr lang="ko-KR" altLang="en-US" sz="1600" b="1">
                <a:latin typeface="+mj-ea"/>
                <a:ea typeface="+mj-ea"/>
              </a:rPr>
              <a:t> 및 </a:t>
            </a:r>
            <a:r>
              <a:rPr lang="ko-KR" altLang="en-US" sz="1600" b="1" err="1">
                <a:latin typeface="+mj-ea"/>
                <a:ea typeface="+mj-ea"/>
              </a:rPr>
              <a:t>중복값</a:t>
            </a:r>
            <a:r>
              <a:rPr lang="ko-KR" altLang="en-US" sz="1600" b="1">
                <a:latin typeface="+mj-ea"/>
                <a:ea typeface="+mj-ea"/>
              </a:rPr>
              <a:t> 확인 및 제거</a:t>
            </a:r>
            <a:r>
              <a:rPr lang="en-US" altLang="ko-KR" sz="1600" b="1">
                <a:latin typeface="+mj-ea"/>
                <a:ea typeface="+mj-ea"/>
              </a:rPr>
              <a:t>, </a:t>
            </a:r>
            <a:r>
              <a:rPr lang="ko-KR" altLang="en-US" sz="1600" b="1">
                <a:latin typeface="+mj-ea"/>
                <a:ea typeface="+mj-ea"/>
              </a:rPr>
              <a:t>빈 리스트 제거</a:t>
            </a:r>
          </a:p>
          <a:p>
            <a:pPr>
              <a:lnSpc>
                <a:spcPct val="250000"/>
              </a:lnSpc>
            </a:pPr>
            <a:r>
              <a:rPr lang="en-US" altLang="ko-KR" sz="1600" b="1">
                <a:latin typeface="+mj-ea"/>
                <a:ea typeface="+mj-ea"/>
              </a:rPr>
              <a:t>3. </a:t>
            </a:r>
            <a:r>
              <a:rPr lang="ko-KR" altLang="en-US" sz="1600" b="1">
                <a:latin typeface="+mj-ea"/>
                <a:ea typeface="+mj-ea"/>
              </a:rPr>
              <a:t>이스케이프 시퀀스 제거 </a:t>
            </a:r>
            <a:r>
              <a:rPr lang="en-US" altLang="ko-KR" sz="1600" b="1">
                <a:latin typeface="+mj-ea"/>
                <a:ea typeface="+mj-ea"/>
              </a:rPr>
              <a:t>( \r, \n…)</a:t>
            </a:r>
            <a:endParaRPr lang="ko-KR" altLang="en-US" sz="1600" b="1">
              <a:latin typeface="+mj-ea"/>
              <a:ea typeface="+mj-ea"/>
            </a:endParaRPr>
          </a:p>
          <a:p>
            <a:pPr>
              <a:lnSpc>
                <a:spcPct val="250000"/>
              </a:lnSpc>
            </a:pPr>
            <a:r>
              <a:rPr lang="en-US" altLang="ko-KR" sz="1600" b="1">
                <a:latin typeface="+mj-ea"/>
                <a:ea typeface="+mj-ea"/>
              </a:rPr>
              <a:t>4. </a:t>
            </a:r>
            <a:r>
              <a:rPr lang="ko-KR" altLang="en-US" sz="1600" b="1">
                <a:latin typeface="+mj-ea"/>
                <a:ea typeface="+mj-ea"/>
              </a:rPr>
              <a:t>형태만 </a:t>
            </a:r>
            <a:r>
              <a:rPr lang="ko-KR" altLang="en-US" sz="1600" b="1" err="1">
                <a:latin typeface="+mj-ea"/>
                <a:ea typeface="+mj-ea"/>
              </a:rPr>
              <a:t>딕셔너리인</a:t>
            </a:r>
            <a:r>
              <a:rPr lang="ko-KR" altLang="en-US" sz="1600" b="1">
                <a:latin typeface="+mj-ea"/>
                <a:ea typeface="+mj-ea"/>
              </a:rPr>
              <a:t> 문자열 리스트로 변경</a:t>
            </a:r>
          </a:p>
          <a:p>
            <a:pPr>
              <a:lnSpc>
                <a:spcPct val="250000"/>
              </a:lnSpc>
            </a:pPr>
            <a:r>
              <a:rPr lang="en-US" altLang="ko-KR" sz="1600" b="1">
                <a:latin typeface="+mj-ea"/>
                <a:ea typeface="+mj-ea"/>
              </a:rPr>
              <a:t>5. </a:t>
            </a:r>
            <a:r>
              <a:rPr lang="ko-KR" altLang="en-US" sz="1600" b="1">
                <a:latin typeface="+mj-ea"/>
                <a:ea typeface="+mj-ea"/>
              </a:rPr>
              <a:t>형태만 리스트인 문자열 리스트로 변경</a:t>
            </a:r>
          </a:p>
          <a:p>
            <a:pPr>
              <a:lnSpc>
                <a:spcPct val="250000"/>
              </a:lnSpc>
            </a:pPr>
            <a:r>
              <a:rPr lang="en-US" altLang="ko-KR" sz="1600" b="1">
                <a:latin typeface="+mj-ea"/>
                <a:ea typeface="+mj-ea"/>
              </a:rPr>
              <a:t>6. </a:t>
            </a:r>
            <a:r>
              <a:rPr lang="ko-KR" altLang="en-US" sz="1600" b="1" err="1">
                <a:latin typeface="+mj-ea"/>
                <a:ea typeface="+mj-ea"/>
              </a:rPr>
              <a:t>요리별</a:t>
            </a:r>
            <a:r>
              <a:rPr lang="ko-KR" altLang="en-US" sz="1600" b="1">
                <a:latin typeface="+mj-ea"/>
                <a:ea typeface="+mj-ea"/>
              </a:rPr>
              <a:t> 재료</a:t>
            </a:r>
            <a:r>
              <a:rPr lang="en-US" altLang="ko-KR" sz="1600" b="1">
                <a:latin typeface="+mj-ea"/>
                <a:ea typeface="+mj-ea"/>
              </a:rPr>
              <a:t> </a:t>
            </a:r>
            <a:r>
              <a:rPr lang="ko-KR" altLang="en-US" sz="1600" b="1">
                <a:latin typeface="+mj-ea"/>
                <a:ea typeface="+mj-ea"/>
              </a:rPr>
              <a:t>리스트 내의 </a:t>
            </a:r>
            <a:r>
              <a:rPr lang="ko-KR" altLang="en-US" sz="1600" b="1" err="1">
                <a:latin typeface="+mj-ea"/>
                <a:ea typeface="+mj-ea"/>
              </a:rPr>
              <a:t>중복값</a:t>
            </a:r>
            <a:r>
              <a:rPr lang="ko-KR" altLang="en-US" sz="1600" b="1">
                <a:latin typeface="+mj-ea"/>
                <a:ea typeface="+mj-ea"/>
              </a:rPr>
              <a:t> 제거</a:t>
            </a:r>
          </a:p>
          <a:p>
            <a:pPr>
              <a:lnSpc>
                <a:spcPct val="250000"/>
              </a:lnSpc>
            </a:pPr>
            <a:r>
              <a:rPr lang="en-US" altLang="ko-KR" sz="1600" b="1">
                <a:latin typeface="+mj-ea"/>
                <a:ea typeface="+mj-ea"/>
              </a:rPr>
              <a:t>7. </a:t>
            </a:r>
            <a:r>
              <a:rPr lang="ko-KR" altLang="en-US" sz="1600" b="1">
                <a:latin typeface="+mj-ea"/>
                <a:ea typeface="+mj-ea"/>
              </a:rPr>
              <a:t>요리방법의</a:t>
            </a:r>
            <a:r>
              <a:rPr lang="en-US" altLang="ko-KR" sz="1600" b="1">
                <a:latin typeface="+mj-ea"/>
                <a:ea typeface="+mj-ea"/>
              </a:rPr>
              <a:t> </a:t>
            </a:r>
            <a:r>
              <a:rPr lang="ko-KR" altLang="en-US" sz="1600" b="1">
                <a:latin typeface="+mj-ea"/>
                <a:ea typeface="+mj-ea"/>
              </a:rPr>
              <a:t>형태 통일 </a:t>
            </a:r>
            <a:r>
              <a:rPr lang="en-US" altLang="ko-KR" sz="1600" b="1">
                <a:latin typeface="+mj-ea"/>
                <a:ea typeface="+mj-ea"/>
              </a:rPr>
              <a:t>(Step 1: , STEP 1: , 1. …)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31FA1E5-502B-95A7-073D-0878637A02B1}"/>
              </a:ext>
            </a:extLst>
          </p:cNvPr>
          <p:cNvSpPr txBox="1"/>
          <p:nvPr/>
        </p:nvSpPr>
        <p:spPr>
          <a:xfrm>
            <a:off x="1402973" y="362736"/>
            <a:ext cx="4600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2. </a:t>
            </a:r>
            <a:r>
              <a:rPr lang="ko-KR" altLang="en-US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데이터 </a:t>
            </a:r>
            <a:r>
              <a:rPr lang="ko-KR" altLang="en-US" err="1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전처리</a:t>
            </a:r>
            <a:endParaRPr lang="ko-KR" altLang="en-US"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4F2EA46-BD99-B7F0-6984-30A11B827E44}"/>
              </a:ext>
            </a:extLst>
          </p:cNvPr>
          <p:cNvSpPr/>
          <p:nvPr/>
        </p:nvSpPr>
        <p:spPr>
          <a:xfrm>
            <a:off x="0" y="184002"/>
            <a:ext cx="104775" cy="7905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7217257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D0A62C5-97E2-2F92-4FA3-F05EFE39BD53}"/>
              </a:ext>
            </a:extLst>
          </p:cNvPr>
          <p:cNvSpPr txBox="1"/>
          <p:nvPr/>
        </p:nvSpPr>
        <p:spPr>
          <a:xfrm>
            <a:off x="193464" y="347347"/>
            <a:ext cx="11208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진행내용</a:t>
            </a:r>
            <a:endParaRPr lang="en-US" altLang="ko-KR" sz="2000" b="1">
              <a:solidFill>
                <a:schemeClr val="bg2">
                  <a:lumMod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2056" name="그룹 2055">
            <a:extLst>
              <a:ext uri="{FF2B5EF4-FFF2-40B4-BE49-F238E27FC236}">
                <a16:creationId xmlns:a16="http://schemas.microsoft.com/office/drawing/2014/main" id="{4E8C4953-AE09-6F54-1FF8-77E7F68E814C}"/>
              </a:ext>
            </a:extLst>
          </p:cNvPr>
          <p:cNvGrpSpPr/>
          <p:nvPr/>
        </p:nvGrpSpPr>
        <p:grpSpPr>
          <a:xfrm flipH="1">
            <a:off x="11374568" y="0"/>
            <a:ext cx="579033" cy="1227831"/>
            <a:chOff x="1066216" y="-1"/>
            <a:chExt cx="2336201" cy="4953878"/>
          </a:xfrm>
          <a:effectLst>
            <a:outerShdw dist="12700" dir="2700000" algn="tl" rotWithShape="0">
              <a:schemeClr val="accent4">
                <a:lumMod val="10000"/>
                <a:alpha val="40000"/>
              </a:schemeClr>
            </a:outerShdw>
          </a:effectLst>
        </p:grpSpPr>
        <p:grpSp>
          <p:nvGrpSpPr>
            <p:cNvPr id="2057" name="그룹 2056">
              <a:extLst>
                <a:ext uri="{FF2B5EF4-FFF2-40B4-BE49-F238E27FC236}">
                  <a16:creationId xmlns:a16="http://schemas.microsoft.com/office/drawing/2014/main" id="{9E72CFF4-C4F3-732D-9169-4E4F81D91DDD}"/>
                </a:ext>
              </a:extLst>
            </p:cNvPr>
            <p:cNvGrpSpPr/>
            <p:nvPr/>
          </p:nvGrpSpPr>
          <p:grpSpPr>
            <a:xfrm>
              <a:off x="1066216" y="-1"/>
              <a:ext cx="2336201" cy="4953878"/>
              <a:chOff x="662180" y="-1"/>
              <a:chExt cx="1884872" cy="4242180"/>
            </a:xfrm>
            <a:solidFill>
              <a:schemeClr val="accent2"/>
            </a:solidFill>
          </p:grpSpPr>
          <p:sp>
            <p:nvSpPr>
              <p:cNvPr id="2061" name="오각형 49">
                <a:extLst>
                  <a:ext uri="{FF2B5EF4-FFF2-40B4-BE49-F238E27FC236}">
                    <a16:creationId xmlns:a16="http://schemas.microsoft.com/office/drawing/2014/main" id="{865817F1-D22F-EAC4-491B-222E57924B35}"/>
                  </a:ext>
                </a:extLst>
              </p:cNvPr>
              <p:cNvSpPr/>
              <p:nvPr/>
            </p:nvSpPr>
            <p:spPr>
              <a:xfrm rot="5400000">
                <a:off x="-516474" y="1178653"/>
                <a:ext cx="4242180" cy="1884872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cxnSp>
            <p:nvCxnSpPr>
              <p:cNvPr id="2062" name="직선 연결선 2061">
                <a:extLst>
                  <a:ext uri="{FF2B5EF4-FFF2-40B4-BE49-F238E27FC236}">
                    <a16:creationId xmlns:a16="http://schemas.microsoft.com/office/drawing/2014/main" id="{0060212F-96B0-2AEF-D4D3-CA9371D05353}"/>
                  </a:ext>
                </a:extLst>
              </p:cNvPr>
              <p:cNvCxnSpPr/>
              <p:nvPr/>
            </p:nvCxnSpPr>
            <p:spPr>
              <a:xfrm>
                <a:off x="793708" y="3111827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3" name="직선 연결선 2062">
                <a:extLst>
                  <a:ext uri="{FF2B5EF4-FFF2-40B4-BE49-F238E27FC236}">
                    <a16:creationId xmlns:a16="http://schemas.microsoft.com/office/drawing/2014/main" id="{0CA55B01-E8EB-EF86-7B1F-7FBF3408025B}"/>
                  </a:ext>
                </a:extLst>
              </p:cNvPr>
              <p:cNvCxnSpPr/>
              <p:nvPr/>
            </p:nvCxnSpPr>
            <p:spPr>
              <a:xfrm>
                <a:off x="793708" y="710870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58" name="그룹 2057">
              <a:extLst>
                <a:ext uri="{FF2B5EF4-FFF2-40B4-BE49-F238E27FC236}">
                  <a16:creationId xmlns:a16="http://schemas.microsoft.com/office/drawing/2014/main" id="{C04CD805-3B87-9EB7-C4FB-0F4584B46085}"/>
                </a:ext>
              </a:extLst>
            </p:cNvPr>
            <p:cNvGrpSpPr/>
            <p:nvPr/>
          </p:nvGrpSpPr>
          <p:grpSpPr>
            <a:xfrm>
              <a:off x="1521331" y="1246594"/>
              <a:ext cx="1660292" cy="1960794"/>
              <a:chOff x="5827464" y="1399010"/>
              <a:chExt cx="4436091" cy="5238997"/>
            </a:xfrm>
          </p:grpSpPr>
          <p:pic>
            <p:nvPicPr>
              <p:cNvPr id="2059" name="그림 2058">
                <a:extLst>
                  <a:ext uri="{FF2B5EF4-FFF2-40B4-BE49-F238E27FC236}">
                    <a16:creationId xmlns:a16="http://schemas.microsoft.com/office/drawing/2014/main" id="{C4778A7E-DB14-B169-4E05-C85879102C0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154" t="7721" r="14157" b="19442"/>
              <a:stretch/>
            </p:blipFill>
            <p:spPr>
              <a:xfrm>
                <a:off x="5827464" y="1399010"/>
                <a:ext cx="4436091" cy="5238997"/>
              </a:xfrm>
              <a:prstGeom prst="rect">
                <a:avLst/>
              </a:prstGeom>
              <a:effectLst>
                <a:outerShdw dist="254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2060" name="그림 2059">
                <a:extLst>
                  <a:ext uri="{FF2B5EF4-FFF2-40B4-BE49-F238E27FC236}">
                    <a16:creationId xmlns:a16="http://schemas.microsoft.com/office/drawing/2014/main" id="{14AEF8A1-5E51-DA0A-927A-80DDE1F61DD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3186" t="85302" r="14157" b="-2883"/>
              <a:stretch/>
            </p:blipFill>
            <p:spPr>
              <a:xfrm>
                <a:off x="6036693" y="4313065"/>
                <a:ext cx="1598429" cy="35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AADF5127-01FF-D9EF-6DFC-94234F0092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873" y="1625450"/>
            <a:ext cx="5756072" cy="242584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A667EE5-FE22-61A4-BE2A-269BF96166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6504" y="4386972"/>
            <a:ext cx="3654716" cy="203836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48E3511-C1F8-D021-944C-4A41700E6E1C}"/>
              </a:ext>
            </a:extLst>
          </p:cNvPr>
          <p:cNvSpPr txBox="1"/>
          <p:nvPr/>
        </p:nvSpPr>
        <p:spPr>
          <a:xfrm>
            <a:off x="1280631" y="4386972"/>
            <a:ext cx="43745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err="1">
                <a:latin typeface="+mj-ea"/>
                <a:ea typeface="+mj-ea"/>
              </a:rPr>
              <a:t>딕셔너리의</a:t>
            </a:r>
            <a:r>
              <a:rPr lang="ko-KR" altLang="en-US">
                <a:latin typeface="+mj-ea"/>
                <a:ea typeface="+mj-ea"/>
              </a:rPr>
              <a:t> </a:t>
            </a:r>
            <a:r>
              <a:rPr lang="ko-KR" altLang="en-US" err="1">
                <a:latin typeface="+mj-ea"/>
                <a:ea typeface="+mj-ea"/>
              </a:rPr>
              <a:t>키값은</a:t>
            </a:r>
            <a:r>
              <a:rPr lang="ko-KR" altLang="en-US">
                <a:latin typeface="+mj-ea"/>
                <a:ea typeface="+mj-ea"/>
              </a:rPr>
              <a:t> 고유해야 하기 때문에</a:t>
            </a:r>
            <a:endParaRPr lang="en-US" altLang="ko-KR">
              <a:latin typeface="+mj-ea"/>
              <a:ea typeface="+mj-ea"/>
            </a:endParaRPr>
          </a:p>
          <a:p>
            <a:pPr algn="ctr"/>
            <a:r>
              <a:rPr lang="ko-KR" altLang="en-US" err="1">
                <a:latin typeface="+mj-ea"/>
                <a:ea typeface="+mj-ea"/>
              </a:rPr>
              <a:t>딕셔너리</a:t>
            </a:r>
            <a:r>
              <a:rPr lang="ko-KR" altLang="en-US">
                <a:latin typeface="+mj-ea"/>
                <a:ea typeface="+mj-ea"/>
              </a:rPr>
              <a:t> 형태로 변환 과정에서 </a:t>
            </a:r>
            <a:r>
              <a:rPr lang="ko-KR" altLang="en-US" err="1">
                <a:latin typeface="+mj-ea"/>
                <a:ea typeface="+mj-ea"/>
              </a:rPr>
              <a:t>중복값</a:t>
            </a:r>
            <a:r>
              <a:rPr lang="ko-KR" altLang="en-US">
                <a:latin typeface="+mj-ea"/>
                <a:ea typeface="+mj-ea"/>
              </a:rPr>
              <a:t> 제거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11CD1E-C022-FE26-BD92-2108D013B366}"/>
              </a:ext>
            </a:extLst>
          </p:cNvPr>
          <p:cNvSpPr txBox="1"/>
          <p:nvPr/>
        </p:nvSpPr>
        <p:spPr>
          <a:xfrm>
            <a:off x="1402973" y="362736"/>
            <a:ext cx="4600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2. </a:t>
            </a:r>
            <a:r>
              <a:rPr lang="ko-KR" altLang="en-US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데이터 </a:t>
            </a:r>
            <a:r>
              <a:rPr lang="ko-KR" altLang="en-US" err="1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전처리</a:t>
            </a:r>
            <a:endParaRPr lang="ko-KR" altLang="en-US"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0879DCB9-7A8C-5E17-F5B5-422C37763ECE}"/>
              </a:ext>
            </a:extLst>
          </p:cNvPr>
          <p:cNvGrpSpPr/>
          <p:nvPr/>
        </p:nvGrpSpPr>
        <p:grpSpPr>
          <a:xfrm>
            <a:off x="6626504" y="1625450"/>
            <a:ext cx="3654716" cy="2486043"/>
            <a:chOff x="6626504" y="1625450"/>
            <a:chExt cx="3654716" cy="2486043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769E589C-F727-0C9A-1611-E462BD59FDB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626504" y="1625450"/>
              <a:ext cx="3654716" cy="2486043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8BB77935-1905-1286-3DD0-452FD1DF9D5D}"/>
                </a:ext>
              </a:extLst>
            </p:cNvPr>
            <p:cNvSpPr/>
            <p:nvPr/>
          </p:nvSpPr>
          <p:spPr>
            <a:xfrm>
              <a:off x="6990806" y="2135596"/>
              <a:ext cx="1005840" cy="45720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936CC532-44B6-7511-CE81-850BDEF2E478}"/>
              </a:ext>
            </a:extLst>
          </p:cNvPr>
          <p:cNvSpPr txBox="1"/>
          <p:nvPr/>
        </p:nvSpPr>
        <p:spPr>
          <a:xfrm>
            <a:off x="530504" y="944494"/>
            <a:ext cx="6096000" cy="680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sz="1800" b="1">
                <a:latin typeface="+mj-ea"/>
                <a:ea typeface="+mj-ea"/>
              </a:rPr>
              <a:t>6. </a:t>
            </a:r>
            <a:r>
              <a:rPr lang="ko-KR" altLang="en-US" sz="1800" b="1" err="1">
                <a:latin typeface="+mj-ea"/>
                <a:ea typeface="+mj-ea"/>
              </a:rPr>
              <a:t>요리별</a:t>
            </a:r>
            <a:r>
              <a:rPr lang="ko-KR" altLang="en-US" sz="1800" b="1">
                <a:latin typeface="+mj-ea"/>
                <a:ea typeface="+mj-ea"/>
              </a:rPr>
              <a:t> 재료</a:t>
            </a:r>
            <a:r>
              <a:rPr lang="en-US" altLang="ko-KR" sz="1800" b="1">
                <a:latin typeface="+mj-ea"/>
                <a:ea typeface="+mj-ea"/>
              </a:rPr>
              <a:t> </a:t>
            </a:r>
            <a:r>
              <a:rPr lang="ko-KR" altLang="en-US" sz="1800" b="1">
                <a:latin typeface="+mj-ea"/>
                <a:ea typeface="+mj-ea"/>
              </a:rPr>
              <a:t>리스트 내의 </a:t>
            </a:r>
            <a:r>
              <a:rPr lang="ko-KR" altLang="en-US" sz="1800" b="1" err="1">
                <a:latin typeface="+mj-ea"/>
                <a:ea typeface="+mj-ea"/>
              </a:rPr>
              <a:t>중복값</a:t>
            </a:r>
            <a:r>
              <a:rPr lang="ko-KR" altLang="en-US" sz="1800" b="1">
                <a:latin typeface="+mj-ea"/>
                <a:ea typeface="+mj-ea"/>
              </a:rPr>
              <a:t> 제거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48FA3D7-6F37-0B6B-0B01-B77783DCD26A}"/>
              </a:ext>
            </a:extLst>
          </p:cNvPr>
          <p:cNvSpPr/>
          <p:nvPr/>
        </p:nvSpPr>
        <p:spPr>
          <a:xfrm>
            <a:off x="0" y="184002"/>
            <a:ext cx="104775" cy="7905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7924934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D0A62C5-97E2-2F92-4FA3-F05EFE39BD53}"/>
              </a:ext>
            </a:extLst>
          </p:cNvPr>
          <p:cNvSpPr txBox="1"/>
          <p:nvPr/>
        </p:nvSpPr>
        <p:spPr>
          <a:xfrm>
            <a:off x="193464" y="347347"/>
            <a:ext cx="11208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진행내용</a:t>
            </a:r>
            <a:endParaRPr lang="en-US" altLang="ko-KR" sz="2000" b="1">
              <a:solidFill>
                <a:schemeClr val="bg2">
                  <a:lumMod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2056" name="그룹 2055">
            <a:extLst>
              <a:ext uri="{FF2B5EF4-FFF2-40B4-BE49-F238E27FC236}">
                <a16:creationId xmlns:a16="http://schemas.microsoft.com/office/drawing/2014/main" id="{4E8C4953-AE09-6F54-1FF8-77E7F68E814C}"/>
              </a:ext>
            </a:extLst>
          </p:cNvPr>
          <p:cNvGrpSpPr/>
          <p:nvPr/>
        </p:nvGrpSpPr>
        <p:grpSpPr>
          <a:xfrm flipH="1">
            <a:off x="11374568" y="0"/>
            <a:ext cx="579033" cy="1227831"/>
            <a:chOff x="1066216" y="-1"/>
            <a:chExt cx="2336201" cy="4953878"/>
          </a:xfrm>
          <a:effectLst>
            <a:outerShdw dist="12700" dir="2700000" algn="tl" rotWithShape="0">
              <a:schemeClr val="accent4">
                <a:lumMod val="10000"/>
                <a:alpha val="40000"/>
              </a:schemeClr>
            </a:outerShdw>
          </a:effectLst>
        </p:grpSpPr>
        <p:grpSp>
          <p:nvGrpSpPr>
            <p:cNvPr id="2057" name="그룹 2056">
              <a:extLst>
                <a:ext uri="{FF2B5EF4-FFF2-40B4-BE49-F238E27FC236}">
                  <a16:creationId xmlns:a16="http://schemas.microsoft.com/office/drawing/2014/main" id="{9E72CFF4-C4F3-732D-9169-4E4F81D91DDD}"/>
                </a:ext>
              </a:extLst>
            </p:cNvPr>
            <p:cNvGrpSpPr/>
            <p:nvPr/>
          </p:nvGrpSpPr>
          <p:grpSpPr>
            <a:xfrm>
              <a:off x="1066216" y="-1"/>
              <a:ext cx="2336201" cy="4953878"/>
              <a:chOff x="662180" y="-1"/>
              <a:chExt cx="1884872" cy="4242180"/>
            </a:xfrm>
            <a:solidFill>
              <a:schemeClr val="accent2"/>
            </a:solidFill>
          </p:grpSpPr>
          <p:sp>
            <p:nvSpPr>
              <p:cNvPr id="2061" name="오각형 49">
                <a:extLst>
                  <a:ext uri="{FF2B5EF4-FFF2-40B4-BE49-F238E27FC236}">
                    <a16:creationId xmlns:a16="http://schemas.microsoft.com/office/drawing/2014/main" id="{865817F1-D22F-EAC4-491B-222E57924B35}"/>
                  </a:ext>
                </a:extLst>
              </p:cNvPr>
              <p:cNvSpPr/>
              <p:nvPr/>
            </p:nvSpPr>
            <p:spPr>
              <a:xfrm rot="5400000">
                <a:off x="-516474" y="1178653"/>
                <a:ext cx="4242180" cy="1884872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cxnSp>
            <p:nvCxnSpPr>
              <p:cNvPr id="2062" name="직선 연결선 2061">
                <a:extLst>
                  <a:ext uri="{FF2B5EF4-FFF2-40B4-BE49-F238E27FC236}">
                    <a16:creationId xmlns:a16="http://schemas.microsoft.com/office/drawing/2014/main" id="{0060212F-96B0-2AEF-D4D3-CA9371D05353}"/>
                  </a:ext>
                </a:extLst>
              </p:cNvPr>
              <p:cNvCxnSpPr/>
              <p:nvPr/>
            </p:nvCxnSpPr>
            <p:spPr>
              <a:xfrm>
                <a:off x="793708" y="3111827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3" name="직선 연결선 2062">
                <a:extLst>
                  <a:ext uri="{FF2B5EF4-FFF2-40B4-BE49-F238E27FC236}">
                    <a16:creationId xmlns:a16="http://schemas.microsoft.com/office/drawing/2014/main" id="{0CA55B01-E8EB-EF86-7B1F-7FBF3408025B}"/>
                  </a:ext>
                </a:extLst>
              </p:cNvPr>
              <p:cNvCxnSpPr/>
              <p:nvPr/>
            </p:nvCxnSpPr>
            <p:spPr>
              <a:xfrm>
                <a:off x="793708" y="710870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58" name="그룹 2057">
              <a:extLst>
                <a:ext uri="{FF2B5EF4-FFF2-40B4-BE49-F238E27FC236}">
                  <a16:creationId xmlns:a16="http://schemas.microsoft.com/office/drawing/2014/main" id="{C04CD805-3B87-9EB7-C4FB-0F4584B46085}"/>
                </a:ext>
              </a:extLst>
            </p:cNvPr>
            <p:cNvGrpSpPr/>
            <p:nvPr/>
          </p:nvGrpSpPr>
          <p:grpSpPr>
            <a:xfrm>
              <a:off x="1521331" y="1246594"/>
              <a:ext cx="1660292" cy="1960794"/>
              <a:chOff x="5827464" y="1399010"/>
              <a:chExt cx="4436091" cy="5238997"/>
            </a:xfrm>
          </p:grpSpPr>
          <p:pic>
            <p:nvPicPr>
              <p:cNvPr id="2059" name="그림 2058">
                <a:extLst>
                  <a:ext uri="{FF2B5EF4-FFF2-40B4-BE49-F238E27FC236}">
                    <a16:creationId xmlns:a16="http://schemas.microsoft.com/office/drawing/2014/main" id="{C4778A7E-DB14-B169-4E05-C85879102C0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154" t="7721" r="14157" b="19442"/>
              <a:stretch/>
            </p:blipFill>
            <p:spPr>
              <a:xfrm>
                <a:off x="5827464" y="1399010"/>
                <a:ext cx="4436091" cy="5238997"/>
              </a:xfrm>
              <a:prstGeom prst="rect">
                <a:avLst/>
              </a:prstGeom>
              <a:effectLst>
                <a:outerShdw dist="254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2060" name="그림 2059">
                <a:extLst>
                  <a:ext uri="{FF2B5EF4-FFF2-40B4-BE49-F238E27FC236}">
                    <a16:creationId xmlns:a16="http://schemas.microsoft.com/office/drawing/2014/main" id="{14AEF8A1-5E51-DA0A-927A-80DDE1F61DD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3186" t="85302" r="14157" b="-2883"/>
              <a:stretch/>
            </p:blipFill>
            <p:spPr>
              <a:xfrm>
                <a:off x="6036693" y="4313065"/>
                <a:ext cx="1598429" cy="35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8BC508AC-1FCE-34AE-3F00-C060C75A31D7}"/>
              </a:ext>
            </a:extLst>
          </p:cNvPr>
          <p:cNvGrpSpPr/>
          <p:nvPr/>
        </p:nvGrpSpPr>
        <p:grpSpPr>
          <a:xfrm>
            <a:off x="530504" y="1822487"/>
            <a:ext cx="10091118" cy="4248181"/>
            <a:chOff x="693338" y="1462564"/>
            <a:chExt cx="10091118" cy="4248181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11E8DAF1-5A3E-C530-18D5-B91CF34E795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3338" y="1462564"/>
              <a:ext cx="4362482" cy="4248181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45A969AC-218B-AA6D-DFAB-3DBE971E3BF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64691" y="3796206"/>
              <a:ext cx="5419764" cy="1914539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EB26BDE2-9FFD-3F0D-AF7E-76BCCEC8A90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364691" y="1462564"/>
              <a:ext cx="5419765" cy="1914539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13AE9CA3-EAD5-61D4-CAFA-0A277B8495E2}"/>
              </a:ext>
            </a:extLst>
          </p:cNvPr>
          <p:cNvSpPr txBox="1"/>
          <p:nvPr/>
        </p:nvSpPr>
        <p:spPr>
          <a:xfrm>
            <a:off x="1402973" y="362736"/>
            <a:ext cx="4600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2. </a:t>
            </a:r>
            <a:r>
              <a:rPr lang="ko-KR" altLang="en-US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데이터 </a:t>
            </a:r>
            <a:r>
              <a:rPr lang="ko-KR" altLang="en-US" err="1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전처리</a:t>
            </a:r>
            <a:endParaRPr lang="ko-KR" altLang="en-US"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963657E-5298-AC9B-65E8-94AA3FE3FC00}"/>
              </a:ext>
            </a:extLst>
          </p:cNvPr>
          <p:cNvSpPr txBox="1"/>
          <p:nvPr/>
        </p:nvSpPr>
        <p:spPr>
          <a:xfrm>
            <a:off x="530504" y="944494"/>
            <a:ext cx="6096000" cy="680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sz="1800" b="1">
                <a:latin typeface="+mj-ea"/>
                <a:ea typeface="+mj-ea"/>
              </a:rPr>
              <a:t>7. </a:t>
            </a:r>
            <a:r>
              <a:rPr lang="ko-KR" altLang="en-US" sz="1800" b="1">
                <a:latin typeface="+mj-ea"/>
                <a:ea typeface="+mj-ea"/>
              </a:rPr>
              <a:t>요리방법의</a:t>
            </a:r>
            <a:r>
              <a:rPr lang="en-US" altLang="ko-KR" sz="1800" b="1">
                <a:latin typeface="+mj-ea"/>
                <a:ea typeface="+mj-ea"/>
              </a:rPr>
              <a:t> </a:t>
            </a:r>
            <a:r>
              <a:rPr lang="ko-KR" altLang="en-US" sz="1800" b="1">
                <a:latin typeface="+mj-ea"/>
                <a:ea typeface="+mj-ea"/>
              </a:rPr>
              <a:t>형태 통일 </a:t>
            </a:r>
            <a:r>
              <a:rPr lang="en-US" altLang="ko-KR" sz="1800" b="1">
                <a:latin typeface="+mj-ea"/>
                <a:ea typeface="+mj-ea"/>
              </a:rPr>
              <a:t>(Step 1: , STEP 1: , 1. …)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A3E547B-5995-8559-7689-E1E902FDEF10}"/>
              </a:ext>
            </a:extLst>
          </p:cNvPr>
          <p:cNvSpPr/>
          <p:nvPr/>
        </p:nvSpPr>
        <p:spPr>
          <a:xfrm>
            <a:off x="0" y="184002"/>
            <a:ext cx="104775" cy="7905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4655856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D0A62C5-97E2-2F92-4FA3-F05EFE39BD53}"/>
              </a:ext>
            </a:extLst>
          </p:cNvPr>
          <p:cNvSpPr txBox="1"/>
          <p:nvPr/>
        </p:nvSpPr>
        <p:spPr>
          <a:xfrm>
            <a:off x="193464" y="347347"/>
            <a:ext cx="11208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진행내용</a:t>
            </a:r>
            <a:endParaRPr lang="en-US" altLang="ko-KR" sz="2000" b="1">
              <a:solidFill>
                <a:schemeClr val="bg2">
                  <a:lumMod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2056" name="그룹 2055">
            <a:extLst>
              <a:ext uri="{FF2B5EF4-FFF2-40B4-BE49-F238E27FC236}">
                <a16:creationId xmlns:a16="http://schemas.microsoft.com/office/drawing/2014/main" id="{4E8C4953-AE09-6F54-1FF8-77E7F68E814C}"/>
              </a:ext>
            </a:extLst>
          </p:cNvPr>
          <p:cNvGrpSpPr/>
          <p:nvPr/>
        </p:nvGrpSpPr>
        <p:grpSpPr>
          <a:xfrm flipH="1">
            <a:off x="11374568" y="0"/>
            <a:ext cx="579033" cy="1227831"/>
            <a:chOff x="1066216" y="-1"/>
            <a:chExt cx="2336201" cy="4953878"/>
          </a:xfrm>
          <a:effectLst>
            <a:outerShdw dist="12700" dir="2700000" algn="tl" rotWithShape="0">
              <a:schemeClr val="accent4">
                <a:lumMod val="10000"/>
                <a:alpha val="40000"/>
              </a:schemeClr>
            </a:outerShdw>
          </a:effectLst>
        </p:grpSpPr>
        <p:grpSp>
          <p:nvGrpSpPr>
            <p:cNvPr id="2057" name="그룹 2056">
              <a:extLst>
                <a:ext uri="{FF2B5EF4-FFF2-40B4-BE49-F238E27FC236}">
                  <a16:creationId xmlns:a16="http://schemas.microsoft.com/office/drawing/2014/main" id="{9E72CFF4-C4F3-732D-9169-4E4F81D91DDD}"/>
                </a:ext>
              </a:extLst>
            </p:cNvPr>
            <p:cNvGrpSpPr/>
            <p:nvPr/>
          </p:nvGrpSpPr>
          <p:grpSpPr>
            <a:xfrm>
              <a:off x="1066216" y="-1"/>
              <a:ext cx="2336201" cy="4953878"/>
              <a:chOff x="662180" y="-1"/>
              <a:chExt cx="1884872" cy="4242180"/>
            </a:xfrm>
            <a:solidFill>
              <a:schemeClr val="accent2"/>
            </a:solidFill>
          </p:grpSpPr>
          <p:sp>
            <p:nvSpPr>
              <p:cNvPr id="2061" name="오각형 49">
                <a:extLst>
                  <a:ext uri="{FF2B5EF4-FFF2-40B4-BE49-F238E27FC236}">
                    <a16:creationId xmlns:a16="http://schemas.microsoft.com/office/drawing/2014/main" id="{865817F1-D22F-EAC4-491B-222E57924B35}"/>
                  </a:ext>
                </a:extLst>
              </p:cNvPr>
              <p:cNvSpPr/>
              <p:nvPr/>
            </p:nvSpPr>
            <p:spPr>
              <a:xfrm rot="5400000">
                <a:off x="-516474" y="1178653"/>
                <a:ext cx="4242180" cy="1884872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cxnSp>
            <p:nvCxnSpPr>
              <p:cNvPr id="2062" name="직선 연결선 2061">
                <a:extLst>
                  <a:ext uri="{FF2B5EF4-FFF2-40B4-BE49-F238E27FC236}">
                    <a16:creationId xmlns:a16="http://schemas.microsoft.com/office/drawing/2014/main" id="{0060212F-96B0-2AEF-D4D3-CA9371D05353}"/>
                  </a:ext>
                </a:extLst>
              </p:cNvPr>
              <p:cNvCxnSpPr/>
              <p:nvPr/>
            </p:nvCxnSpPr>
            <p:spPr>
              <a:xfrm>
                <a:off x="793708" y="3111827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3" name="직선 연결선 2062">
                <a:extLst>
                  <a:ext uri="{FF2B5EF4-FFF2-40B4-BE49-F238E27FC236}">
                    <a16:creationId xmlns:a16="http://schemas.microsoft.com/office/drawing/2014/main" id="{0CA55B01-E8EB-EF86-7B1F-7FBF3408025B}"/>
                  </a:ext>
                </a:extLst>
              </p:cNvPr>
              <p:cNvCxnSpPr/>
              <p:nvPr/>
            </p:nvCxnSpPr>
            <p:spPr>
              <a:xfrm>
                <a:off x="793708" y="710870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58" name="그룹 2057">
              <a:extLst>
                <a:ext uri="{FF2B5EF4-FFF2-40B4-BE49-F238E27FC236}">
                  <a16:creationId xmlns:a16="http://schemas.microsoft.com/office/drawing/2014/main" id="{C04CD805-3B87-9EB7-C4FB-0F4584B46085}"/>
                </a:ext>
              </a:extLst>
            </p:cNvPr>
            <p:cNvGrpSpPr/>
            <p:nvPr/>
          </p:nvGrpSpPr>
          <p:grpSpPr>
            <a:xfrm>
              <a:off x="1521331" y="1246594"/>
              <a:ext cx="1660292" cy="1960794"/>
              <a:chOff x="5827464" y="1399010"/>
              <a:chExt cx="4436091" cy="5238997"/>
            </a:xfrm>
          </p:grpSpPr>
          <p:pic>
            <p:nvPicPr>
              <p:cNvPr id="2059" name="그림 2058">
                <a:extLst>
                  <a:ext uri="{FF2B5EF4-FFF2-40B4-BE49-F238E27FC236}">
                    <a16:creationId xmlns:a16="http://schemas.microsoft.com/office/drawing/2014/main" id="{C4778A7E-DB14-B169-4E05-C85879102C0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154" t="7721" r="14157" b="19442"/>
              <a:stretch/>
            </p:blipFill>
            <p:spPr>
              <a:xfrm>
                <a:off x="5827464" y="1399010"/>
                <a:ext cx="4436091" cy="5238997"/>
              </a:xfrm>
              <a:prstGeom prst="rect">
                <a:avLst/>
              </a:prstGeom>
              <a:effectLst>
                <a:outerShdw dist="254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2060" name="그림 2059">
                <a:extLst>
                  <a:ext uri="{FF2B5EF4-FFF2-40B4-BE49-F238E27FC236}">
                    <a16:creationId xmlns:a16="http://schemas.microsoft.com/office/drawing/2014/main" id="{14AEF8A1-5E51-DA0A-927A-80DDE1F61DD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3186" t="85302" r="14157" b="-2883"/>
              <a:stretch/>
            </p:blipFill>
            <p:spPr>
              <a:xfrm>
                <a:off x="6036693" y="4313065"/>
                <a:ext cx="1598429" cy="35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F9F3F77-FA07-EC62-E2E6-2CE8B4C40DA8}"/>
              </a:ext>
            </a:extLst>
          </p:cNvPr>
          <p:cNvSpPr txBox="1"/>
          <p:nvPr/>
        </p:nvSpPr>
        <p:spPr>
          <a:xfrm>
            <a:off x="631096" y="1386581"/>
            <a:ext cx="6423839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>
                <a:latin typeface="+mj-ea"/>
                <a:ea typeface="+mj-ea"/>
              </a:rPr>
              <a:t>데이터에 따른 질문 유형</a:t>
            </a:r>
            <a:endParaRPr lang="en-US" altLang="ko-KR" sz="1600" b="1">
              <a:latin typeface="+mj-ea"/>
              <a:ea typeface="+mj-ea"/>
            </a:endParaRPr>
          </a:p>
          <a:p>
            <a:endParaRPr lang="en-US" altLang="ko-KR" sz="1600">
              <a:latin typeface="+mj-ea"/>
              <a:ea typeface="+mj-ea"/>
            </a:endParaRPr>
          </a:p>
          <a:p>
            <a:r>
              <a:rPr lang="en-US" altLang="ko-KR" sz="1600">
                <a:latin typeface="+mj-ea"/>
                <a:ea typeface="+mj-ea"/>
              </a:rPr>
              <a:t>1. </a:t>
            </a:r>
            <a:r>
              <a:rPr lang="ko-KR" altLang="en-US" sz="1600">
                <a:latin typeface="+mj-ea"/>
                <a:ea typeface="+mj-ea"/>
              </a:rPr>
              <a:t>요리타입</a:t>
            </a:r>
            <a:r>
              <a:rPr lang="en-US" altLang="ko-KR" sz="1600">
                <a:latin typeface="+mj-ea"/>
                <a:ea typeface="+mj-ea"/>
              </a:rPr>
              <a:t> </a:t>
            </a:r>
            <a:r>
              <a:rPr lang="ko-KR" altLang="en-US" sz="1600">
                <a:latin typeface="+mj-ea"/>
                <a:ea typeface="+mj-ea"/>
              </a:rPr>
              <a:t>질문 </a:t>
            </a:r>
            <a:endParaRPr lang="en-US" altLang="ko-KR" sz="1600">
              <a:latin typeface="+mj-ea"/>
              <a:ea typeface="+mj-ea"/>
            </a:endParaRPr>
          </a:p>
          <a:p>
            <a:r>
              <a:rPr lang="en-US" altLang="ko-KR" sz="1600">
                <a:latin typeface="+mj-ea"/>
                <a:ea typeface="+mj-ea"/>
              </a:rPr>
              <a:t>     Q : * * *</a:t>
            </a:r>
            <a:r>
              <a:rPr lang="ko-KR" altLang="en-US" sz="1600">
                <a:latin typeface="+mj-ea"/>
                <a:ea typeface="+mj-ea"/>
              </a:rPr>
              <a:t>은 어떤 종류의 요리야</a:t>
            </a:r>
            <a:r>
              <a:rPr lang="en-US" altLang="ko-KR" sz="1600">
                <a:latin typeface="+mj-ea"/>
                <a:ea typeface="+mj-ea"/>
              </a:rPr>
              <a:t>?</a:t>
            </a:r>
          </a:p>
          <a:p>
            <a:r>
              <a:rPr lang="en-US" altLang="ko-KR" sz="1600">
                <a:latin typeface="+mj-ea"/>
                <a:ea typeface="+mj-ea"/>
              </a:rPr>
              <a:t>     A : * * *</a:t>
            </a:r>
            <a:r>
              <a:rPr lang="ko-KR" altLang="en-US" sz="1600">
                <a:latin typeface="+mj-ea"/>
                <a:ea typeface="+mj-ea"/>
              </a:rPr>
              <a:t>은 한식입니다</a:t>
            </a:r>
            <a:endParaRPr lang="en-US" altLang="ko-KR" sz="1600">
              <a:latin typeface="+mj-ea"/>
              <a:ea typeface="+mj-ea"/>
            </a:endParaRPr>
          </a:p>
          <a:p>
            <a:endParaRPr lang="en-US" altLang="ko-KR" sz="1600">
              <a:latin typeface="+mj-ea"/>
              <a:ea typeface="+mj-ea"/>
            </a:endParaRPr>
          </a:p>
          <a:p>
            <a:r>
              <a:rPr lang="en-US" altLang="ko-KR" sz="1600">
                <a:latin typeface="+mj-ea"/>
                <a:ea typeface="+mj-ea"/>
              </a:rPr>
              <a:t>2. </a:t>
            </a:r>
            <a:r>
              <a:rPr lang="ko-KR" altLang="en-US" sz="1600" err="1">
                <a:latin typeface="+mj-ea"/>
                <a:ea typeface="+mj-ea"/>
              </a:rPr>
              <a:t>요리명</a:t>
            </a:r>
            <a:r>
              <a:rPr lang="ko-KR" altLang="en-US" sz="1600">
                <a:latin typeface="+mj-ea"/>
                <a:ea typeface="+mj-ea"/>
              </a:rPr>
              <a:t> 질문</a:t>
            </a:r>
            <a:endParaRPr lang="en-US" altLang="ko-KR" sz="1600">
              <a:latin typeface="+mj-ea"/>
              <a:ea typeface="+mj-ea"/>
            </a:endParaRPr>
          </a:p>
          <a:p>
            <a:r>
              <a:rPr lang="en-US" altLang="ko-KR" sz="1600">
                <a:latin typeface="+mj-ea"/>
                <a:ea typeface="+mj-ea"/>
              </a:rPr>
              <a:t>     Q : * * *</a:t>
            </a:r>
            <a:r>
              <a:rPr lang="ko-KR" altLang="en-US" sz="1600">
                <a:latin typeface="+mj-ea"/>
                <a:ea typeface="+mj-ea"/>
              </a:rPr>
              <a:t>로 만들 수 있는 요리 추천해줘</a:t>
            </a:r>
            <a:endParaRPr lang="en-US" altLang="ko-KR" sz="1600">
              <a:latin typeface="+mj-ea"/>
              <a:ea typeface="+mj-ea"/>
            </a:endParaRPr>
          </a:p>
          <a:p>
            <a:r>
              <a:rPr lang="en-US" altLang="ko-KR" sz="1600">
                <a:latin typeface="+mj-ea"/>
                <a:ea typeface="+mj-ea"/>
              </a:rPr>
              <a:t>     A : * * *</a:t>
            </a:r>
            <a:r>
              <a:rPr lang="ko-KR" altLang="en-US" sz="1600">
                <a:latin typeface="+mj-ea"/>
                <a:ea typeface="+mj-ea"/>
              </a:rPr>
              <a:t>로 만들 수 있는 요리는 </a:t>
            </a:r>
            <a:r>
              <a:rPr lang="en-US" altLang="ko-KR" sz="1600">
                <a:latin typeface="+mj-ea"/>
                <a:ea typeface="+mj-ea"/>
              </a:rPr>
              <a:t>A, B, C</a:t>
            </a:r>
            <a:r>
              <a:rPr lang="ko-KR" altLang="en-US" sz="1600">
                <a:latin typeface="+mj-ea"/>
                <a:ea typeface="+mj-ea"/>
              </a:rPr>
              <a:t>가 있습니다</a:t>
            </a:r>
            <a:r>
              <a:rPr lang="en-US" altLang="ko-KR" sz="1600">
                <a:latin typeface="+mj-ea"/>
                <a:ea typeface="+mj-ea"/>
              </a:rPr>
              <a:t>.</a:t>
            </a:r>
          </a:p>
          <a:p>
            <a:endParaRPr lang="en-US" altLang="ko-KR" sz="1600">
              <a:latin typeface="+mj-ea"/>
              <a:ea typeface="+mj-ea"/>
            </a:endParaRPr>
          </a:p>
          <a:p>
            <a:r>
              <a:rPr lang="en-US" altLang="ko-KR" sz="1600">
                <a:latin typeface="+mj-ea"/>
                <a:ea typeface="+mj-ea"/>
              </a:rPr>
              <a:t>3. </a:t>
            </a:r>
            <a:r>
              <a:rPr lang="ko-KR" altLang="en-US" sz="1600">
                <a:latin typeface="+mj-ea"/>
                <a:ea typeface="+mj-ea"/>
              </a:rPr>
              <a:t>재료 질문</a:t>
            </a:r>
            <a:endParaRPr lang="en-US" altLang="ko-KR" sz="1600">
              <a:latin typeface="+mj-ea"/>
              <a:ea typeface="+mj-ea"/>
            </a:endParaRPr>
          </a:p>
          <a:p>
            <a:r>
              <a:rPr lang="en-US" altLang="ko-KR" sz="1600">
                <a:latin typeface="+mj-ea"/>
                <a:ea typeface="+mj-ea"/>
              </a:rPr>
              <a:t>     Q : * * *</a:t>
            </a:r>
            <a:r>
              <a:rPr lang="ko-KR" altLang="en-US" sz="1600">
                <a:latin typeface="+mj-ea"/>
                <a:ea typeface="+mj-ea"/>
              </a:rPr>
              <a:t>를 만들고 싶은데 어떠한 재료가 필요한지 알려줘</a:t>
            </a:r>
            <a:endParaRPr lang="en-US" altLang="ko-KR" sz="1600">
              <a:latin typeface="+mj-ea"/>
              <a:ea typeface="+mj-ea"/>
            </a:endParaRPr>
          </a:p>
          <a:p>
            <a:r>
              <a:rPr lang="en-US" altLang="ko-KR" sz="1600">
                <a:latin typeface="+mj-ea"/>
                <a:ea typeface="+mj-ea"/>
              </a:rPr>
              <a:t>     A : * * *</a:t>
            </a:r>
            <a:r>
              <a:rPr lang="ko-KR" altLang="en-US" sz="1600">
                <a:latin typeface="+mj-ea"/>
                <a:ea typeface="+mj-ea"/>
              </a:rPr>
              <a:t>를 만들기 위해 필요한 재료는 다음과 같습니다</a:t>
            </a:r>
            <a:r>
              <a:rPr lang="en-US" altLang="ko-KR" sz="1600">
                <a:latin typeface="+mj-ea"/>
                <a:ea typeface="+mj-ea"/>
              </a:rPr>
              <a:t>. a, b, c …</a:t>
            </a:r>
          </a:p>
          <a:p>
            <a:endParaRPr lang="en-US" altLang="ko-KR" sz="1600">
              <a:latin typeface="+mj-ea"/>
              <a:ea typeface="+mj-ea"/>
            </a:endParaRPr>
          </a:p>
          <a:p>
            <a:r>
              <a:rPr lang="en-US" altLang="ko-KR" sz="1600">
                <a:latin typeface="+mj-ea"/>
                <a:ea typeface="+mj-ea"/>
              </a:rPr>
              <a:t>4. </a:t>
            </a:r>
            <a:r>
              <a:rPr lang="ko-KR" altLang="en-US" sz="1600">
                <a:latin typeface="+mj-ea"/>
                <a:ea typeface="+mj-ea"/>
              </a:rPr>
              <a:t>요리법 질문</a:t>
            </a:r>
            <a:endParaRPr lang="en-US" altLang="ko-KR" sz="1600">
              <a:latin typeface="+mj-ea"/>
              <a:ea typeface="+mj-ea"/>
            </a:endParaRPr>
          </a:p>
          <a:p>
            <a:r>
              <a:rPr lang="en-US" altLang="ko-KR" sz="1600">
                <a:latin typeface="+mj-ea"/>
                <a:ea typeface="+mj-ea"/>
              </a:rPr>
              <a:t>     Q : * * *</a:t>
            </a:r>
            <a:r>
              <a:rPr lang="ko-KR" altLang="en-US" sz="1600">
                <a:latin typeface="+mj-ea"/>
                <a:ea typeface="+mj-ea"/>
              </a:rPr>
              <a:t>를 만드는 방법 알려줘</a:t>
            </a:r>
            <a:endParaRPr lang="en-US" altLang="ko-KR" sz="1600">
              <a:latin typeface="+mj-ea"/>
              <a:ea typeface="+mj-ea"/>
            </a:endParaRPr>
          </a:p>
          <a:p>
            <a:r>
              <a:rPr lang="en-US" altLang="ko-KR" sz="1600">
                <a:latin typeface="+mj-ea"/>
                <a:ea typeface="+mj-ea"/>
              </a:rPr>
              <a:t>     A : * * *</a:t>
            </a:r>
            <a:r>
              <a:rPr lang="ko-KR" altLang="en-US" sz="1600">
                <a:latin typeface="+mj-ea"/>
                <a:ea typeface="+mj-ea"/>
              </a:rPr>
              <a:t>를 만드는 방법은 다음과 같습니다 </a:t>
            </a:r>
            <a:r>
              <a:rPr lang="en-US" altLang="ko-KR" sz="1600">
                <a:latin typeface="+mj-ea"/>
                <a:ea typeface="+mj-ea"/>
              </a:rPr>
              <a:t>: Step 1, Step 2…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600574-3B9D-1810-1399-3EDD7048DF99}"/>
              </a:ext>
            </a:extLst>
          </p:cNvPr>
          <p:cNvSpPr txBox="1"/>
          <p:nvPr/>
        </p:nvSpPr>
        <p:spPr>
          <a:xfrm>
            <a:off x="1402973" y="362736"/>
            <a:ext cx="4600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3. </a:t>
            </a:r>
            <a:r>
              <a:rPr lang="ko-KR" altLang="en-US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질문</a:t>
            </a:r>
            <a:r>
              <a:rPr lang="en-US" altLang="ko-KR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-</a:t>
            </a:r>
            <a:r>
              <a:rPr lang="ko-KR" altLang="en-US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응답 학습 데이터셋 생성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22C6DA-83B6-B937-51D1-69F707407A3E}"/>
              </a:ext>
            </a:extLst>
          </p:cNvPr>
          <p:cNvSpPr txBox="1"/>
          <p:nvPr/>
        </p:nvSpPr>
        <p:spPr>
          <a:xfrm>
            <a:off x="7231974" y="2428726"/>
            <a:ext cx="4425950" cy="20005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1600">
                <a:latin typeface="+mj-ea"/>
                <a:ea typeface="+mj-ea"/>
              </a:rPr>
              <a:t>요리타입</a:t>
            </a:r>
            <a:r>
              <a:rPr lang="en-US" altLang="ko-KR" sz="1600">
                <a:latin typeface="+mj-ea"/>
                <a:ea typeface="+mj-ea"/>
              </a:rPr>
              <a:t>, </a:t>
            </a:r>
            <a:r>
              <a:rPr lang="ko-KR" altLang="en-US" sz="1600" err="1">
                <a:latin typeface="+mj-ea"/>
                <a:ea typeface="+mj-ea"/>
              </a:rPr>
              <a:t>요리명</a:t>
            </a:r>
            <a:r>
              <a:rPr lang="en-US" altLang="ko-KR" sz="1600">
                <a:latin typeface="+mj-ea"/>
                <a:ea typeface="+mj-ea"/>
              </a:rPr>
              <a:t>, </a:t>
            </a:r>
            <a:r>
              <a:rPr lang="ko-KR" altLang="en-US" sz="1600">
                <a:latin typeface="+mj-ea"/>
                <a:ea typeface="+mj-ea"/>
              </a:rPr>
              <a:t>재료</a:t>
            </a:r>
            <a:r>
              <a:rPr lang="en-US" altLang="ko-KR" sz="1600">
                <a:latin typeface="+mj-ea"/>
                <a:ea typeface="+mj-ea"/>
              </a:rPr>
              <a:t>, </a:t>
            </a:r>
            <a:r>
              <a:rPr lang="ko-KR" altLang="en-US" sz="1600">
                <a:latin typeface="+mj-ea"/>
                <a:ea typeface="+mj-ea"/>
              </a:rPr>
              <a:t>요리법</a:t>
            </a:r>
            <a:endParaRPr lang="en-US" altLang="ko-KR" sz="1600">
              <a:latin typeface="+mj-ea"/>
              <a:ea typeface="+mj-ea"/>
            </a:endParaRPr>
          </a:p>
          <a:p>
            <a:pPr algn="ctr">
              <a:lnSpc>
                <a:spcPct val="200000"/>
              </a:lnSpc>
            </a:pPr>
            <a:r>
              <a:rPr lang="en-US" altLang="ko-KR" sz="1600">
                <a:latin typeface="+mj-ea"/>
                <a:ea typeface="+mj-ea"/>
              </a:rPr>
              <a:t>=  </a:t>
            </a:r>
            <a:r>
              <a:rPr lang="en-US" altLang="ko-KR" sz="1600" err="1">
                <a:latin typeface="+mj-ea"/>
                <a:ea typeface="+mj-ea"/>
              </a:rPr>
              <a:t>All_recipes</a:t>
            </a:r>
            <a:r>
              <a:rPr lang="en-US" altLang="ko-KR" sz="1600">
                <a:latin typeface="+mj-ea"/>
                <a:ea typeface="+mj-ea"/>
              </a:rPr>
              <a:t> </a:t>
            </a:r>
            <a:r>
              <a:rPr lang="ko-KR" altLang="en-US" sz="1600">
                <a:latin typeface="+mj-ea"/>
                <a:ea typeface="+mj-ea"/>
              </a:rPr>
              <a:t>데이터셋 이용</a:t>
            </a:r>
            <a:endParaRPr lang="en-US" altLang="ko-KR" sz="1600">
              <a:latin typeface="+mj-ea"/>
              <a:ea typeface="+mj-ea"/>
            </a:endParaRPr>
          </a:p>
          <a:p>
            <a:pPr algn="ctr">
              <a:lnSpc>
                <a:spcPct val="200000"/>
              </a:lnSpc>
            </a:pPr>
            <a:r>
              <a:rPr lang="ko-KR" altLang="en-US" sz="1600">
                <a:latin typeface="+mj-ea"/>
                <a:ea typeface="+mj-ea"/>
              </a:rPr>
              <a:t>데이터 수 </a:t>
            </a:r>
            <a:r>
              <a:rPr lang="en-US" altLang="ko-KR" sz="1600">
                <a:latin typeface="+mj-ea"/>
                <a:ea typeface="+mj-ea"/>
              </a:rPr>
              <a:t>: </a:t>
            </a:r>
            <a:r>
              <a:rPr lang="ko-KR" altLang="en-US" sz="1600">
                <a:latin typeface="+mj-ea"/>
                <a:ea typeface="+mj-ea"/>
              </a:rPr>
              <a:t>약 </a:t>
            </a:r>
            <a:r>
              <a:rPr lang="en-US" altLang="ko-KR" sz="1600">
                <a:latin typeface="+mj-ea"/>
                <a:ea typeface="+mj-ea"/>
              </a:rPr>
              <a:t>2000</a:t>
            </a:r>
            <a:r>
              <a:rPr lang="ko-KR" altLang="en-US" sz="1600">
                <a:latin typeface="+mj-ea"/>
                <a:ea typeface="+mj-ea"/>
              </a:rPr>
              <a:t>개 </a:t>
            </a:r>
            <a:r>
              <a:rPr lang="en-US" altLang="ko-KR" sz="1600">
                <a:latin typeface="+mj-ea"/>
                <a:ea typeface="+mj-ea"/>
              </a:rPr>
              <a:t>x</a:t>
            </a:r>
            <a:r>
              <a:rPr lang="ko-KR" altLang="en-US" sz="1600">
                <a:latin typeface="+mj-ea"/>
                <a:ea typeface="+mj-ea"/>
              </a:rPr>
              <a:t> 질문유형</a:t>
            </a:r>
            <a:r>
              <a:rPr lang="en-US" altLang="ko-KR" sz="1600">
                <a:latin typeface="+mj-ea"/>
                <a:ea typeface="+mj-ea"/>
              </a:rPr>
              <a:t>: (4x5)</a:t>
            </a:r>
            <a:r>
              <a:rPr lang="ko-KR" altLang="en-US" sz="1600">
                <a:latin typeface="+mj-ea"/>
                <a:ea typeface="+mj-ea"/>
              </a:rPr>
              <a:t>개</a:t>
            </a:r>
            <a:endParaRPr lang="en-US" altLang="ko-KR" sz="1600">
              <a:latin typeface="+mj-ea"/>
              <a:ea typeface="+mj-ea"/>
            </a:endParaRPr>
          </a:p>
          <a:p>
            <a:pPr algn="ctr">
              <a:lnSpc>
                <a:spcPct val="200000"/>
              </a:lnSpc>
            </a:pPr>
            <a:r>
              <a:rPr lang="en-US" altLang="ko-KR" sz="1600">
                <a:latin typeface="+mj-ea"/>
                <a:ea typeface="+mj-ea"/>
              </a:rPr>
              <a:t>= 4</a:t>
            </a:r>
            <a:r>
              <a:rPr lang="ko-KR" altLang="en-US" sz="1600">
                <a:latin typeface="+mj-ea"/>
                <a:ea typeface="+mj-ea"/>
              </a:rPr>
              <a:t>만개</a:t>
            </a:r>
            <a:r>
              <a:rPr lang="en-US" altLang="ko-KR" sz="1600">
                <a:latin typeface="+mj-ea"/>
                <a:ea typeface="+mj-ea"/>
              </a:rPr>
              <a:t> </a:t>
            </a:r>
            <a:r>
              <a:rPr lang="ko-KR" altLang="en-US" sz="1600">
                <a:latin typeface="+mj-ea"/>
                <a:ea typeface="+mj-ea"/>
              </a:rPr>
              <a:t>이상</a:t>
            </a:r>
            <a:r>
              <a:rPr lang="en-US" altLang="ko-KR" sz="1600">
                <a:latin typeface="+mj-ea"/>
                <a:ea typeface="+mj-ea"/>
              </a:rPr>
              <a:t> </a:t>
            </a:r>
            <a:r>
              <a:rPr lang="ko-KR" altLang="en-US" sz="1600">
                <a:latin typeface="+mj-ea"/>
                <a:ea typeface="+mj-ea"/>
              </a:rPr>
              <a:t>예상</a:t>
            </a:r>
            <a:endParaRPr lang="en-US" altLang="ko-KR" sz="1600">
              <a:latin typeface="+mj-ea"/>
              <a:ea typeface="+mj-ea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8F0C73B-4654-B9BF-1CEA-0CFC46E467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8302" y="2857500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98247634-CA5C-DEFC-AA9B-029EEC41A827}"/>
              </a:ext>
            </a:extLst>
          </p:cNvPr>
          <p:cNvSpPr/>
          <p:nvPr/>
        </p:nvSpPr>
        <p:spPr>
          <a:xfrm>
            <a:off x="0" y="184002"/>
            <a:ext cx="104775" cy="7905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226075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D0A62C5-97E2-2F92-4FA3-F05EFE39BD53}"/>
              </a:ext>
            </a:extLst>
          </p:cNvPr>
          <p:cNvSpPr txBox="1"/>
          <p:nvPr/>
        </p:nvSpPr>
        <p:spPr>
          <a:xfrm>
            <a:off x="193464" y="347347"/>
            <a:ext cx="11208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진행내용</a:t>
            </a:r>
            <a:endParaRPr lang="en-US" altLang="ko-KR" sz="2000" b="1">
              <a:solidFill>
                <a:schemeClr val="bg2">
                  <a:lumMod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2056" name="그룹 2055">
            <a:extLst>
              <a:ext uri="{FF2B5EF4-FFF2-40B4-BE49-F238E27FC236}">
                <a16:creationId xmlns:a16="http://schemas.microsoft.com/office/drawing/2014/main" id="{4E8C4953-AE09-6F54-1FF8-77E7F68E814C}"/>
              </a:ext>
            </a:extLst>
          </p:cNvPr>
          <p:cNvGrpSpPr/>
          <p:nvPr/>
        </p:nvGrpSpPr>
        <p:grpSpPr>
          <a:xfrm flipH="1">
            <a:off x="11374568" y="0"/>
            <a:ext cx="579033" cy="1227831"/>
            <a:chOff x="1066216" y="-1"/>
            <a:chExt cx="2336201" cy="4953878"/>
          </a:xfrm>
          <a:effectLst>
            <a:outerShdw dist="12700" dir="2700000" algn="tl" rotWithShape="0">
              <a:schemeClr val="accent4">
                <a:lumMod val="10000"/>
                <a:alpha val="40000"/>
              </a:schemeClr>
            </a:outerShdw>
          </a:effectLst>
        </p:grpSpPr>
        <p:grpSp>
          <p:nvGrpSpPr>
            <p:cNvPr id="2057" name="그룹 2056">
              <a:extLst>
                <a:ext uri="{FF2B5EF4-FFF2-40B4-BE49-F238E27FC236}">
                  <a16:creationId xmlns:a16="http://schemas.microsoft.com/office/drawing/2014/main" id="{9E72CFF4-C4F3-732D-9169-4E4F81D91DDD}"/>
                </a:ext>
              </a:extLst>
            </p:cNvPr>
            <p:cNvGrpSpPr/>
            <p:nvPr/>
          </p:nvGrpSpPr>
          <p:grpSpPr>
            <a:xfrm>
              <a:off x="1066216" y="-1"/>
              <a:ext cx="2336201" cy="4953878"/>
              <a:chOff x="662180" y="-1"/>
              <a:chExt cx="1884872" cy="4242180"/>
            </a:xfrm>
            <a:solidFill>
              <a:schemeClr val="accent2"/>
            </a:solidFill>
          </p:grpSpPr>
          <p:sp>
            <p:nvSpPr>
              <p:cNvPr id="2061" name="오각형 49">
                <a:extLst>
                  <a:ext uri="{FF2B5EF4-FFF2-40B4-BE49-F238E27FC236}">
                    <a16:creationId xmlns:a16="http://schemas.microsoft.com/office/drawing/2014/main" id="{865817F1-D22F-EAC4-491B-222E57924B35}"/>
                  </a:ext>
                </a:extLst>
              </p:cNvPr>
              <p:cNvSpPr/>
              <p:nvPr/>
            </p:nvSpPr>
            <p:spPr>
              <a:xfrm rot="5400000">
                <a:off x="-516474" y="1178653"/>
                <a:ext cx="4242180" cy="1884872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cxnSp>
            <p:nvCxnSpPr>
              <p:cNvPr id="2062" name="직선 연결선 2061">
                <a:extLst>
                  <a:ext uri="{FF2B5EF4-FFF2-40B4-BE49-F238E27FC236}">
                    <a16:creationId xmlns:a16="http://schemas.microsoft.com/office/drawing/2014/main" id="{0060212F-96B0-2AEF-D4D3-CA9371D05353}"/>
                  </a:ext>
                </a:extLst>
              </p:cNvPr>
              <p:cNvCxnSpPr/>
              <p:nvPr/>
            </p:nvCxnSpPr>
            <p:spPr>
              <a:xfrm>
                <a:off x="793708" y="3111827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3" name="직선 연결선 2062">
                <a:extLst>
                  <a:ext uri="{FF2B5EF4-FFF2-40B4-BE49-F238E27FC236}">
                    <a16:creationId xmlns:a16="http://schemas.microsoft.com/office/drawing/2014/main" id="{0CA55B01-E8EB-EF86-7B1F-7FBF3408025B}"/>
                  </a:ext>
                </a:extLst>
              </p:cNvPr>
              <p:cNvCxnSpPr/>
              <p:nvPr/>
            </p:nvCxnSpPr>
            <p:spPr>
              <a:xfrm>
                <a:off x="793708" y="710870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58" name="그룹 2057">
              <a:extLst>
                <a:ext uri="{FF2B5EF4-FFF2-40B4-BE49-F238E27FC236}">
                  <a16:creationId xmlns:a16="http://schemas.microsoft.com/office/drawing/2014/main" id="{C04CD805-3B87-9EB7-C4FB-0F4584B46085}"/>
                </a:ext>
              </a:extLst>
            </p:cNvPr>
            <p:cNvGrpSpPr/>
            <p:nvPr/>
          </p:nvGrpSpPr>
          <p:grpSpPr>
            <a:xfrm>
              <a:off x="1521331" y="1246594"/>
              <a:ext cx="1660292" cy="1960794"/>
              <a:chOff x="5827464" y="1399010"/>
              <a:chExt cx="4436091" cy="5238997"/>
            </a:xfrm>
          </p:grpSpPr>
          <p:pic>
            <p:nvPicPr>
              <p:cNvPr id="2059" name="그림 2058">
                <a:extLst>
                  <a:ext uri="{FF2B5EF4-FFF2-40B4-BE49-F238E27FC236}">
                    <a16:creationId xmlns:a16="http://schemas.microsoft.com/office/drawing/2014/main" id="{C4778A7E-DB14-B169-4E05-C85879102C0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154" t="7721" r="14157" b="19442"/>
              <a:stretch/>
            </p:blipFill>
            <p:spPr>
              <a:xfrm>
                <a:off x="5827464" y="1399010"/>
                <a:ext cx="4436091" cy="5238997"/>
              </a:xfrm>
              <a:prstGeom prst="rect">
                <a:avLst/>
              </a:prstGeom>
              <a:effectLst>
                <a:outerShdw dist="254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2060" name="그림 2059">
                <a:extLst>
                  <a:ext uri="{FF2B5EF4-FFF2-40B4-BE49-F238E27FC236}">
                    <a16:creationId xmlns:a16="http://schemas.microsoft.com/office/drawing/2014/main" id="{14AEF8A1-5E51-DA0A-927A-80DDE1F61DD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3186" t="85302" r="14157" b="-2883"/>
              <a:stretch/>
            </p:blipFill>
            <p:spPr>
              <a:xfrm>
                <a:off x="6036693" y="4313065"/>
                <a:ext cx="1598429" cy="35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402B36A7-C93C-1F57-3F10-C4877CA8A9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874" y="1352535"/>
            <a:ext cx="5372139" cy="415293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6367C20-70E1-5383-DDC6-959C1BEBAF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3924" y="1908163"/>
            <a:ext cx="4486308" cy="1666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36CE711-0965-BBB2-9A91-B50B6CCE7A0D}"/>
              </a:ext>
            </a:extLst>
          </p:cNvPr>
          <p:cNvSpPr txBox="1"/>
          <p:nvPr/>
        </p:nvSpPr>
        <p:spPr>
          <a:xfrm>
            <a:off x="1402973" y="362736"/>
            <a:ext cx="4600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3. </a:t>
            </a:r>
            <a:r>
              <a:rPr lang="ko-KR" altLang="en-US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질문</a:t>
            </a:r>
            <a:r>
              <a:rPr lang="en-US" altLang="ko-KR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-</a:t>
            </a:r>
            <a:r>
              <a:rPr lang="ko-KR" altLang="en-US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응답 학습 데이터셋 생성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E42EC91-F7ED-1234-6BA9-6F828E0D9F3E}"/>
              </a:ext>
            </a:extLst>
          </p:cNvPr>
          <p:cNvSpPr/>
          <p:nvPr/>
        </p:nvSpPr>
        <p:spPr>
          <a:xfrm>
            <a:off x="0" y="184002"/>
            <a:ext cx="104775" cy="7905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6148497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D0A62C5-97E2-2F92-4FA3-F05EFE39BD53}"/>
              </a:ext>
            </a:extLst>
          </p:cNvPr>
          <p:cNvSpPr txBox="1"/>
          <p:nvPr/>
        </p:nvSpPr>
        <p:spPr>
          <a:xfrm>
            <a:off x="193464" y="347347"/>
            <a:ext cx="11208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진행내용</a:t>
            </a:r>
            <a:endParaRPr lang="en-US" altLang="ko-KR" sz="2000" b="1">
              <a:solidFill>
                <a:schemeClr val="bg2">
                  <a:lumMod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2056" name="그룹 2055">
            <a:extLst>
              <a:ext uri="{FF2B5EF4-FFF2-40B4-BE49-F238E27FC236}">
                <a16:creationId xmlns:a16="http://schemas.microsoft.com/office/drawing/2014/main" id="{4E8C4953-AE09-6F54-1FF8-77E7F68E814C}"/>
              </a:ext>
            </a:extLst>
          </p:cNvPr>
          <p:cNvGrpSpPr/>
          <p:nvPr/>
        </p:nvGrpSpPr>
        <p:grpSpPr>
          <a:xfrm flipH="1">
            <a:off x="11374568" y="0"/>
            <a:ext cx="579033" cy="1227831"/>
            <a:chOff x="1066216" y="-1"/>
            <a:chExt cx="2336201" cy="4953878"/>
          </a:xfrm>
          <a:effectLst>
            <a:outerShdw dist="12700" dir="2700000" algn="tl" rotWithShape="0">
              <a:schemeClr val="accent4">
                <a:lumMod val="10000"/>
                <a:alpha val="40000"/>
              </a:schemeClr>
            </a:outerShdw>
          </a:effectLst>
        </p:grpSpPr>
        <p:grpSp>
          <p:nvGrpSpPr>
            <p:cNvPr id="2057" name="그룹 2056">
              <a:extLst>
                <a:ext uri="{FF2B5EF4-FFF2-40B4-BE49-F238E27FC236}">
                  <a16:creationId xmlns:a16="http://schemas.microsoft.com/office/drawing/2014/main" id="{9E72CFF4-C4F3-732D-9169-4E4F81D91DDD}"/>
                </a:ext>
              </a:extLst>
            </p:cNvPr>
            <p:cNvGrpSpPr/>
            <p:nvPr/>
          </p:nvGrpSpPr>
          <p:grpSpPr>
            <a:xfrm>
              <a:off x="1066216" y="-1"/>
              <a:ext cx="2336201" cy="4953878"/>
              <a:chOff x="662180" y="-1"/>
              <a:chExt cx="1884872" cy="4242180"/>
            </a:xfrm>
            <a:solidFill>
              <a:schemeClr val="accent2"/>
            </a:solidFill>
          </p:grpSpPr>
          <p:sp>
            <p:nvSpPr>
              <p:cNvPr id="2061" name="오각형 49">
                <a:extLst>
                  <a:ext uri="{FF2B5EF4-FFF2-40B4-BE49-F238E27FC236}">
                    <a16:creationId xmlns:a16="http://schemas.microsoft.com/office/drawing/2014/main" id="{865817F1-D22F-EAC4-491B-222E57924B35}"/>
                  </a:ext>
                </a:extLst>
              </p:cNvPr>
              <p:cNvSpPr/>
              <p:nvPr/>
            </p:nvSpPr>
            <p:spPr>
              <a:xfrm rot="5400000">
                <a:off x="-516474" y="1178653"/>
                <a:ext cx="4242180" cy="1884872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cxnSp>
            <p:nvCxnSpPr>
              <p:cNvPr id="2062" name="직선 연결선 2061">
                <a:extLst>
                  <a:ext uri="{FF2B5EF4-FFF2-40B4-BE49-F238E27FC236}">
                    <a16:creationId xmlns:a16="http://schemas.microsoft.com/office/drawing/2014/main" id="{0060212F-96B0-2AEF-D4D3-CA9371D05353}"/>
                  </a:ext>
                </a:extLst>
              </p:cNvPr>
              <p:cNvCxnSpPr/>
              <p:nvPr/>
            </p:nvCxnSpPr>
            <p:spPr>
              <a:xfrm>
                <a:off x="793708" y="3111827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3" name="직선 연결선 2062">
                <a:extLst>
                  <a:ext uri="{FF2B5EF4-FFF2-40B4-BE49-F238E27FC236}">
                    <a16:creationId xmlns:a16="http://schemas.microsoft.com/office/drawing/2014/main" id="{0CA55B01-E8EB-EF86-7B1F-7FBF3408025B}"/>
                  </a:ext>
                </a:extLst>
              </p:cNvPr>
              <p:cNvCxnSpPr/>
              <p:nvPr/>
            </p:nvCxnSpPr>
            <p:spPr>
              <a:xfrm>
                <a:off x="793708" y="710870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58" name="그룹 2057">
              <a:extLst>
                <a:ext uri="{FF2B5EF4-FFF2-40B4-BE49-F238E27FC236}">
                  <a16:creationId xmlns:a16="http://schemas.microsoft.com/office/drawing/2014/main" id="{C04CD805-3B87-9EB7-C4FB-0F4584B46085}"/>
                </a:ext>
              </a:extLst>
            </p:cNvPr>
            <p:cNvGrpSpPr/>
            <p:nvPr/>
          </p:nvGrpSpPr>
          <p:grpSpPr>
            <a:xfrm>
              <a:off x="1521331" y="1246594"/>
              <a:ext cx="1660292" cy="1960794"/>
              <a:chOff x="5827464" y="1399010"/>
              <a:chExt cx="4436091" cy="5238997"/>
            </a:xfrm>
          </p:grpSpPr>
          <p:pic>
            <p:nvPicPr>
              <p:cNvPr id="2059" name="그림 2058">
                <a:extLst>
                  <a:ext uri="{FF2B5EF4-FFF2-40B4-BE49-F238E27FC236}">
                    <a16:creationId xmlns:a16="http://schemas.microsoft.com/office/drawing/2014/main" id="{C4778A7E-DB14-B169-4E05-C85879102C0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154" t="7721" r="14157" b="19442"/>
              <a:stretch/>
            </p:blipFill>
            <p:spPr>
              <a:xfrm>
                <a:off x="5827464" y="1399010"/>
                <a:ext cx="4436091" cy="5238997"/>
              </a:xfrm>
              <a:prstGeom prst="rect">
                <a:avLst/>
              </a:prstGeom>
              <a:effectLst>
                <a:outerShdw dist="254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2060" name="그림 2059">
                <a:extLst>
                  <a:ext uri="{FF2B5EF4-FFF2-40B4-BE49-F238E27FC236}">
                    <a16:creationId xmlns:a16="http://schemas.microsoft.com/office/drawing/2014/main" id="{14AEF8A1-5E51-DA0A-927A-80DDE1F61DD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3186" t="85302" r="14157" b="-2883"/>
              <a:stretch/>
            </p:blipFill>
            <p:spPr>
              <a:xfrm>
                <a:off x="6036693" y="4313065"/>
                <a:ext cx="1598429" cy="35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4A74E129-0105-C93E-5824-65EC5D2399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0028" y="1430625"/>
            <a:ext cx="5524540" cy="382907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26E6107-982A-75B2-F973-ABFBF4AB5D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367" y="900669"/>
            <a:ext cx="5182338" cy="578171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3E9B333-E53A-92E6-CAE1-DA5B132DE41B}"/>
              </a:ext>
            </a:extLst>
          </p:cNvPr>
          <p:cNvSpPr txBox="1"/>
          <p:nvPr/>
        </p:nvSpPr>
        <p:spPr>
          <a:xfrm>
            <a:off x="1402973" y="362736"/>
            <a:ext cx="4600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3. </a:t>
            </a:r>
            <a:r>
              <a:rPr lang="ko-KR" altLang="en-US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질문</a:t>
            </a:r>
            <a:r>
              <a:rPr lang="en-US" altLang="ko-KR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-</a:t>
            </a:r>
            <a:r>
              <a:rPr lang="ko-KR" altLang="en-US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응답 학습 데이터셋 생성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3AA8E2B-D36B-876A-382C-D4F1583AA6CC}"/>
              </a:ext>
            </a:extLst>
          </p:cNvPr>
          <p:cNvSpPr/>
          <p:nvPr/>
        </p:nvSpPr>
        <p:spPr>
          <a:xfrm>
            <a:off x="0" y="184002"/>
            <a:ext cx="104775" cy="7905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8539912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D0A62C5-97E2-2F92-4FA3-F05EFE39BD53}"/>
              </a:ext>
            </a:extLst>
          </p:cNvPr>
          <p:cNvSpPr txBox="1"/>
          <p:nvPr/>
        </p:nvSpPr>
        <p:spPr>
          <a:xfrm>
            <a:off x="193464" y="347347"/>
            <a:ext cx="11208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진행내용</a:t>
            </a:r>
            <a:endParaRPr lang="en-US" altLang="ko-KR" sz="2000" b="1">
              <a:solidFill>
                <a:schemeClr val="bg2">
                  <a:lumMod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2056" name="그룹 2055">
            <a:extLst>
              <a:ext uri="{FF2B5EF4-FFF2-40B4-BE49-F238E27FC236}">
                <a16:creationId xmlns:a16="http://schemas.microsoft.com/office/drawing/2014/main" id="{4E8C4953-AE09-6F54-1FF8-77E7F68E814C}"/>
              </a:ext>
            </a:extLst>
          </p:cNvPr>
          <p:cNvGrpSpPr/>
          <p:nvPr/>
        </p:nvGrpSpPr>
        <p:grpSpPr>
          <a:xfrm flipH="1">
            <a:off x="11374568" y="0"/>
            <a:ext cx="579033" cy="1227831"/>
            <a:chOff x="1066216" y="-1"/>
            <a:chExt cx="2336201" cy="4953878"/>
          </a:xfrm>
          <a:effectLst>
            <a:outerShdw dist="12700" dir="2700000" algn="tl" rotWithShape="0">
              <a:schemeClr val="accent4">
                <a:lumMod val="10000"/>
                <a:alpha val="40000"/>
              </a:schemeClr>
            </a:outerShdw>
          </a:effectLst>
        </p:grpSpPr>
        <p:grpSp>
          <p:nvGrpSpPr>
            <p:cNvPr id="2057" name="그룹 2056">
              <a:extLst>
                <a:ext uri="{FF2B5EF4-FFF2-40B4-BE49-F238E27FC236}">
                  <a16:creationId xmlns:a16="http://schemas.microsoft.com/office/drawing/2014/main" id="{9E72CFF4-C4F3-732D-9169-4E4F81D91DDD}"/>
                </a:ext>
              </a:extLst>
            </p:cNvPr>
            <p:cNvGrpSpPr/>
            <p:nvPr/>
          </p:nvGrpSpPr>
          <p:grpSpPr>
            <a:xfrm>
              <a:off x="1066216" y="-1"/>
              <a:ext cx="2336201" cy="4953878"/>
              <a:chOff x="662180" y="-1"/>
              <a:chExt cx="1884872" cy="4242180"/>
            </a:xfrm>
            <a:solidFill>
              <a:schemeClr val="accent2"/>
            </a:solidFill>
          </p:grpSpPr>
          <p:sp>
            <p:nvSpPr>
              <p:cNvPr id="2061" name="오각형 49">
                <a:extLst>
                  <a:ext uri="{FF2B5EF4-FFF2-40B4-BE49-F238E27FC236}">
                    <a16:creationId xmlns:a16="http://schemas.microsoft.com/office/drawing/2014/main" id="{865817F1-D22F-EAC4-491B-222E57924B35}"/>
                  </a:ext>
                </a:extLst>
              </p:cNvPr>
              <p:cNvSpPr/>
              <p:nvPr/>
            </p:nvSpPr>
            <p:spPr>
              <a:xfrm rot="5400000">
                <a:off x="-516474" y="1178653"/>
                <a:ext cx="4242180" cy="1884872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cxnSp>
            <p:nvCxnSpPr>
              <p:cNvPr id="2062" name="직선 연결선 2061">
                <a:extLst>
                  <a:ext uri="{FF2B5EF4-FFF2-40B4-BE49-F238E27FC236}">
                    <a16:creationId xmlns:a16="http://schemas.microsoft.com/office/drawing/2014/main" id="{0060212F-96B0-2AEF-D4D3-CA9371D05353}"/>
                  </a:ext>
                </a:extLst>
              </p:cNvPr>
              <p:cNvCxnSpPr/>
              <p:nvPr/>
            </p:nvCxnSpPr>
            <p:spPr>
              <a:xfrm>
                <a:off x="793708" y="3111827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3" name="직선 연결선 2062">
                <a:extLst>
                  <a:ext uri="{FF2B5EF4-FFF2-40B4-BE49-F238E27FC236}">
                    <a16:creationId xmlns:a16="http://schemas.microsoft.com/office/drawing/2014/main" id="{0CA55B01-E8EB-EF86-7B1F-7FBF3408025B}"/>
                  </a:ext>
                </a:extLst>
              </p:cNvPr>
              <p:cNvCxnSpPr/>
              <p:nvPr/>
            </p:nvCxnSpPr>
            <p:spPr>
              <a:xfrm>
                <a:off x="793708" y="710870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58" name="그룹 2057">
              <a:extLst>
                <a:ext uri="{FF2B5EF4-FFF2-40B4-BE49-F238E27FC236}">
                  <a16:creationId xmlns:a16="http://schemas.microsoft.com/office/drawing/2014/main" id="{C04CD805-3B87-9EB7-C4FB-0F4584B46085}"/>
                </a:ext>
              </a:extLst>
            </p:cNvPr>
            <p:cNvGrpSpPr/>
            <p:nvPr/>
          </p:nvGrpSpPr>
          <p:grpSpPr>
            <a:xfrm>
              <a:off x="1521331" y="1246594"/>
              <a:ext cx="1660292" cy="1960794"/>
              <a:chOff x="5827464" y="1399010"/>
              <a:chExt cx="4436091" cy="5238997"/>
            </a:xfrm>
          </p:grpSpPr>
          <p:pic>
            <p:nvPicPr>
              <p:cNvPr id="2059" name="그림 2058">
                <a:extLst>
                  <a:ext uri="{FF2B5EF4-FFF2-40B4-BE49-F238E27FC236}">
                    <a16:creationId xmlns:a16="http://schemas.microsoft.com/office/drawing/2014/main" id="{C4778A7E-DB14-B169-4E05-C85879102C0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154" t="7721" r="14157" b="19442"/>
              <a:stretch/>
            </p:blipFill>
            <p:spPr>
              <a:xfrm>
                <a:off x="5827464" y="1399010"/>
                <a:ext cx="4436091" cy="5238997"/>
              </a:xfrm>
              <a:prstGeom prst="rect">
                <a:avLst/>
              </a:prstGeom>
              <a:effectLst>
                <a:outerShdw dist="254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2060" name="그림 2059">
                <a:extLst>
                  <a:ext uri="{FF2B5EF4-FFF2-40B4-BE49-F238E27FC236}">
                    <a16:creationId xmlns:a16="http://schemas.microsoft.com/office/drawing/2014/main" id="{14AEF8A1-5E51-DA0A-927A-80DDE1F61DD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3186" t="85302" r="14157" b="-2883"/>
              <a:stretch/>
            </p:blipFill>
            <p:spPr>
              <a:xfrm>
                <a:off x="6036693" y="4313065"/>
                <a:ext cx="1598429" cy="35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10D657ED-F7F0-F821-2256-C7CEC16483C6}"/>
              </a:ext>
            </a:extLst>
          </p:cNvPr>
          <p:cNvSpPr txBox="1"/>
          <p:nvPr/>
        </p:nvSpPr>
        <p:spPr>
          <a:xfrm>
            <a:off x="1314284" y="34734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4. koGPT2 </a:t>
            </a:r>
            <a:r>
              <a:rPr lang="ko-KR" altLang="en-US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사용 </a:t>
            </a:r>
            <a:r>
              <a:rPr lang="ko-KR" altLang="en-US" err="1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챗봇</a:t>
            </a:r>
            <a:r>
              <a:rPr lang="ko-KR" altLang="en-US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 구현 테스트 </a:t>
            </a:r>
            <a:endParaRPr lang="en-US" altLang="ko-KR"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FD89C33-6F19-49FA-C939-CA416294068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6008" y="1992259"/>
            <a:ext cx="8539984" cy="439774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E31C3B4-5542-4128-DE3B-DFC4B92B833A}"/>
              </a:ext>
            </a:extLst>
          </p:cNvPr>
          <p:cNvSpPr txBox="1"/>
          <p:nvPr/>
        </p:nvSpPr>
        <p:spPr>
          <a:xfrm>
            <a:off x="1826008" y="1131017"/>
            <a:ext cx="853998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>
                <a:latin typeface="+mj-ea"/>
                <a:ea typeface="+mj-ea"/>
              </a:rPr>
              <a:t>학습 데이터 </a:t>
            </a:r>
            <a:r>
              <a:rPr lang="en-US" altLang="ko-KR" sz="1600">
                <a:latin typeface="+mj-ea"/>
                <a:ea typeface="+mj-ea"/>
              </a:rPr>
              <a:t>: </a:t>
            </a:r>
            <a:r>
              <a:rPr lang="ko-KR" altLang="en-US" sz="1600">
                <a:latin typeface="+mj-ea"/>
                <a:ea typeface="+mj-ea"/>
              </a:rPr>
              <a:t>요리명과 요리타입에 대한 </a:t>
            </a:r>
            <a:r>
              <a:rPr lang="en-US" altLang="ko-KR" sz="1600">
                <a:latin typeface="+mj-ea"/>
                <a:ea typeface="+mj-ea"/>
              </a:rPr>
              <a:t>2000</a:t>
            </a:r>
            <a:r>
              <a:rPr lang="ko-KR" altLang="en-US" sz="1600">
                <a:latin typeface="+mj-ea"/>
                <a:ea typeface="+mj-ea"/>
              </a:rPr>
              <a:t>개의 </a:t>
            </a:r>
            <a:r>
              <a:rPr lang="en-US" altLang="ko-KR" sz="1600">
                <a:latin typeface="+mj-ea"/>
                <a:ea typeface="+mj-ea"/>
              </a:rPr>
              <a:t>Q&amp;A </a:t>
            </a:r>
            <a:r>
              <a:rPr lang="ko-KR" altLang="en-US" sz="1600">
                <a:latin typeface="+mj-ea"/>
                <a:ea typeface="+mj-ea"/>
              </a:rPr>
              <a:t>데이터셋</a:t>
            </a:r>
            <a:endParaRPr lang="en-US" altLang="ko-KR" sz="160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ko-KR" altLang="en-US" sz="1600">
                <a:latin typeface="+mj-ea"/>
                <a:ea typeface="+mj-ea"/>
              </a:rPr>
              <a:t>학습 조건 </a:t>
            </a:r>
            <a:r>
              <a:rPr lang="en-US" altLang="ko-KR" sz="1600">
                <a:latin typeface="+mj-ea"/>
                <a:ea typeface="+mj-ea"/>
              </a:rPr>
              <a:t>: epochs = 5 , </a:t>
            </a:r>
            <a:r>
              <a:rPr lang="en-US" altLang="ko-KR" sz="1600" err="1">
                <a:latin typeface="+mj-ea"/>
                <a:ea typeface="+mj-ea"/>
              </a:rPr>
              <a:t>batch_size</a:t>
            </a:r>
            <a:r>
              <a:rPr lang="en-US" altLang="ko-KR" sz="1600">
                <a:latin typeface="+mj-ea"/>
                <a:ea typeface="+mj-ea"/>
              </a:rPr>
              <a:t> = 2</a:t>
            </a:r>
            <a:endParaRPr lang="ko-KR" altLang="en-US" sz="1600">
              <a:latin typeface="+mj-ea"/>
              <a:ea typeface="+mj-ea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BEC14A8-7C3E-A8D0-3AF1-4A9936360C35}"/>
              </a:ext>
            </a:extLst>
          </p:cNvPr>
          <p:cNvSpPr/>
          <p:nvPr/>
        </p:nvSpPr>
        <p:spPr>
          <a:xfrm>
            <a:off x="0" y="184002"/>
            <a:ext cx="104775" cy="7905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9871923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/>
          <p:cNvGrpSpPr/>
          <p:nvPr/>
        </p:nvGrpSpPr>
        <p:grpSpPr>
          <a:xfrm>
            <a:off x="4138755" y="573672"/>
            <a:ext cx="1936059" cy="4959050"/>
            <a:chOff x="1477935" y="498266"/>
            <a:chExt cx="1936059" cy="4959050"/>
          </a:xfrm>
        </p:grpSpPr>
        <p:sp>
          <p:nvSpPr>
            <p:cNvPr id="18" name="TextBox 17"/>
            <p:cNvSpPr txBox="1"/>
            <p:nvPr/>
          </p:nvSpPr>
          <p:spPr>
            <a:xfrm>
              <a:off x="1477935" y="498266"/>
              <a:ext cx="527710" cy="495905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r">
                <a:lnSpc>
                  <a:spcPct val="360000"/>
                </a:lnSpc>
              </a:pPr>
              <a:r>
                <a:rPr lang="en-US" altLang="ko-KR" sz="2300" b="1">
                  <a:solidFill>
                    <a:schemeClr val="bg1"/>
                  </a:solidFill>
                  <a:latin typeface="+mj-ea"/>
                  <a:ea typeface="+mj-ea"/>
                </a:rPr>
                <a:t>01</a:t>
              </a:r>
            </a:p>
            <a:p>
              <a:pPr algn="r">
                <a:lnSpc>
                  <a:spcPct val="360000"/>
                </a:lnSpc>
              </a:pPr>
              <a:r>
                <a:rPr lang="en-US" altLang="ko-KR" sz="2300" b="1">
                  <a:solidFill>
                    <a:schemeClr val="bg1"/>
                  </a:solidFill>
                  <a:latin typeface="+mj-ea"/>
                  <a:ea typeface="+mj-ea"/>
                </a:rPr>
                <a:t>02</a:t>
              </a:r>
            </a:p>
            <a:p>
              <a:pPr algn="r">
                <a:lnSpc>
                  <a:spcPct val="360000"/>
                </a:lnSpc>
              </a:pPr>
              <a:r>
                <a:rPr lang="en-US" altLang="ko-KR" sz="2300" b="1">
                  <a:solidFill>
                    <a:schemeClr val="bg1"/>
                  </a:solidFill>
                  <a:latin typeface="+mj-ea"/>
                  <a:ea typeface="+mj-ea"/>
                </a:rPr>
                <a:t>03</a:t>
              </a:r>
            </a:p>
            <a:p>
              <a:pPr algn="r">
                <a:lnSpc>
                  <a:spcPct val="360000"/>
                </a:lnSpc>
              </a:pPr>
              <a:r>
                <a:rPr lang="en-US" altLang="ko-KR" sz="2300" b="1">
                  <a:solidFill>
                    <a:schemeClr val="bg1"/>
                  </a:solidFill>
                  <a:latin typeface="+mj-ea"/>
                  <a:ea typeface="+mj-ea"/>
                </a:rPr>
                <a:t>04</a:t>
              </a:r>
              <a:endParaRPr lang="ko-KR" altLang="en-US" sz="2300" b="1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049518" y="1236517"/>
              <a:ext cx="13644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pc="-150">
                  <a:solidFill>
                    <a:schemeClr val="bg1"/>
                  </a:solidFill>
                  <a:latin typeface="+mj-ea"/>
                  <a:ea typeface="+mj-ea"/>
                </a:rPr>
                <a:t>주제 선정 이유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049518" y="2505336"/>
              <a:ext cx="9284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pc="-150">
                  <a:solidFill>
                    <a:schemeClr val="bg1"/>
                  </a:solidFill>
                  <a:latin typeface="+mj-ea"/>
                  <a:ea typeface="+mj-ea"/>
                </a:rPr>
                <a:t>주제설명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2049518" y="3768930"/>
              <a:ext cx="11785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pc="-150">
                  <a:solidFill>
                    <a:schemeClr val="bg1"/>
                  </a:solidFill>
                  <a:latin typeface="+mj-ea"/>
                  <a:ea typeface="+mj-ea"/>
                </a:rPr>
                <a:t>타임 테이블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2049518" y="5032524"/>
              <a:ext cx="1146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pc="-150" err="1">
                  <a:solidFill>
                    <a:schemeClr val="bg1"/>
                  </a:solidFill>
                  <a:latin typeface="+mj-ea"/>
                  <a:ea typeface="+mj-ea"/>
                </a:rPr>
                <a:t>조원별</a:t>
              </a:r>
              <a:r>
                <a:rPr lang="ko-KR" altLang="en-US" spc="-150">
                  <a:solidFill>
                    <a:schemeClr val="bg1"/>
                  </a:solidFill>
                  <a:latin typeface="+mj-ea"/>
                  <a:ea typeface="+mj-ea"/>
                </a:rPr>
                <a:t> 역할</a:t>
              </a:r>
            </a:p>
          </p:txBody>
        </p:sp>
      </p:grpSp>
      <p:grpSp>
        <p:nvGrpSpPr>
          <p:cNvPr id="31" name="그룹 30"/>
          <p:cNvGrpSpPr/>
          <p:nvPr/>
        </p:nvGrpSpPr>
        <p:grpSpPr>
          <a:xfrm flipH="1">
            <a:off x="11374568" y="0"/>
            <a:ext cx="579033" cy="1227831"/>
            <a:chOff x="1066216" y="-1"/>
            <a:chExt cx="2336201" cy="4953878"/>
          </a:xfrm>
          <a:effectLst>
            <a:outerShdw dist="12700" dir="2700000" algn="tl" rotWithShape="0">
              <a:schemeClr val="accent4">
                <a:lumMod val="10000"/>
                <a:alpha val="40000"/>
              </a:schemeClr>
            </a:outerShdw>
          </a:effectLst>
        </p:grpSpPr>
        <p:grpSp>
          <p:nvGrpSpPr>
            <p:cNvPr id="32" name="그룹 31"/>
            <p:cNvGrpSpPr/>
            <p:nvPr/>
          </p:nvGrpSpPr>
          <p:grpSpPr>
            <a:xfrm>
              <a:off x="1066216" y="-1"/>
              <a:ext cx="2336201" cy="4953878"/>
              <a:chOff x="662180" y="-1"/>
              <a:chExt cx="1884872" cy="4242180"/>
            </a:xfrm>
            <a:solidFill>
              <a:schemeClr val="accent2"/>
            </a:solidFill>
          </p:grpSpPr>
          <p:sp>
            <p:nvSpPr>
              <p:cNvPr id="36" name="오각형 35"/>
              <p:cNvSpPr/>
              <p:nvPr/>
            </p:nvSpPr>
            <p:spPr>
              <a:xfrm rot="5400000">
                <a:off x="-516474" y="1178653"/>
                <a:ext cx="4242180" cy="1884872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j-ea"/>
                  <a:ea typeface="+mj-ea"/>
                </a:endParaRPr>
              </a:p>
            </p:txBody>
          </p:sp>
          <p:cxnSp>
            <p:nvCxnSpPr>
              <p:cNvPr id="37" name="직선 연결선 36"/>
              <p:cNvCxnSpPr/>
              <p:nvPr/>
            </p:nvCxnSpPr>
            <p:spPr>
              <a:xfrm>
                <a:off x="793708" y="3111827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/>
              <p:cNvCxnSpPr/>
              <p:nvPr/>
            </p:nvCxnSpPr>
            <p:spPr>
              <a:xfrm>
                <a:off x="793708" y="710870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3" name="그룹 32"/>
            <p:cNvGrpSpPr/>
            <p:nvPr/>
          </p:nvGrpSpPr>
          <p:grpSpPr>
            <a:xfrm>
              <a:off x="1521331" y="1246594"/>
              <a:ext cx="1660292" cy="1960794"/>
              <a:chOff x="5827464" y="1399010"/>
              <a:chExt cx="4436091" cy="5238997"/>
            </a:xfrm>
          </p:grpSpPr>
          <p:pic>
            <p:nvPicPr>
              <p:cNvPr id="34" name="그림 33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154" t="7721" r="14157" b="19442"/>
              <a:stretch/>
            </p:blipFill>
            <p:spPr>
              <a:xfrm>
                <a:off x="5827464" y="1399010"/>
                <a:ext cx="4436091" cy="5238997"/>
              </a:xfrm>
              <a:prstGeom prst="rect">
                <a:avLst/>
              </a:prstGeom>
              <a:effectLst>
                <a:outerShdw dist="254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35" name="그림 34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3186" t="85302" r="14157" b="-2883"/>
              <a:stretch/>
            </p:blipFill>
            <p:spPr>
              <a:xfrm>
                <a:off x="6036693" y="4313065"/>
                <a:ext cx="1598429" cy="35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39" name="TextBox 38"/>
          <p:cNvSpPr txBox="1"/>
          <p:nvPr/>
        </p:nvSpPr>
        <p:spPr>
          <a:xfrm>
            <a:off x="842105" y="1219590"/>
            <a:ext cx="17809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>
                <a:solidFill>
                  <a:schemeClr val="accent2"/>
                </a:solidFill>
                <a:latin typeface="+mj-ea"/>
                <a:ea typeface="+mj-ea"/>
              </a:rPr>
              <a:t>CONTENTS</a:t>
            </a:r>
            <a:endParaRPr lang="ko-KR" altLang="en-US" sz="2400" b="1">
              <a:solidFill>
                <a:schemeClr val="accent2"/>
              </a:solidFill>
              <a:latin typeface="+mj-ea"/>
              <a:ea typeface="+mj-ea"/>
            </a:endParaRPr>
          </a:p>
        </p:txBody>
      </p:sp>
      <p:cxnSp>
        <p:nvCxnSpPr>
          <p:cNvPr id="44" name="직선 연결선 43"/>
          <p:cNvCxnSpPr/>
          <p:nvPr/>
        </p:nvCxnSpPr>
        <p:spPr>
          <a:xfrm>
            <a:off x="803633" y="1102690"/>
            <a:ext cx="1857882" cy="0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46905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52229" y="3293917"/>
            <a:ext cx="10446241" cy="169171"/>
            <a:chOff x="1308176" y="6650120"/>
            <a:chExt cx="15669362" cy="2537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308176" y="6650120"/>
              <a:ext cx="15669362" cy="2537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41744" y="3378502"/>
            <a:ext cx="432000" cy="464044"/>
            <a:chOff x="3706579" y="6778692"/>
            <a:chExt cx="257143" cy="2537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3706579" y="6778692"/>
              <a:ext cx="257143" cy="2537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889635" y="3379632"/>
            <a:ext cx="171429" cy="169171"/>
            <a:chOff x="9014286" y="6778692"/>
            <a:chExt cx="257143" cy="25375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9014286" y="6778692"/>
              <a:ext cx="257143" cy="25375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875826" y="3399061"/>
            <a:ext cx="171429" cy="169171"/>
            <a:chOff x="14321992" y="6778692"/>
            <a:chExt cx="257143" cy="25375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14321992" y="6778692"/>
              <a:ext cx="257143" cy="25375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120399" y="3208203"/>
            <a:ext cx="171429" cy="169171"/>
            <a:chOff x="6360432" y="6521549"/>
            <a:chExt cx="257143" cy="25375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6360432" y="6521549"/>
              <a:ext cx="257143" cy="25375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658871" y="3208203"/>
            <a:ext cx="171429" cy="169171"/>
            <a:chOff x="11668139" y="6521549"/>
            <a:chExt cx="257143" cy="25375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11668139" y="6521549"/>
              <a:ext cx="257143" cy="253757"/>
            </a:xfrm>
            <a:prstGeom prst="rect">
              <a:avLst/>
            </a:prstGeom>
          </p:spPr>
        </p:pic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3A4B7D23-FDBF-8043-AE79-AA9C497E0954}"/>
              </a:ext>
            </a:extLst>
          </p:cNvPr>
          <p:cNvGrpSpPr/>
          <p:nvPr/>
        </p:nvGrpSpPr>
        <p:grpSpPr>
          <a:xfrm flipH="1">
            <a:off x="11374568" y="0"/>
            <a:ext cx="579033" cy="1227831"/>
            <a:chOff x="1066216" y="-1"/>
            <a:chExt cx="2336201" cy="4953878"/>
          </a:xfrm>
          <a:effectLst>
            <a:outerShdw dist="12700" dir="2700000" algn="tl" rotWithShape="0">
              <a:schemeClr val="accent4">
                <a:lumMod val="10000"/>
                <a:alpha val="40000"/>
              </a:schemeClr>
            </a:outerShdw>
          </a:effectLst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9DCC20E5-8E1E-161B-DB2F-916E1965E981}"/>
                </a:ext>
              </a:extLst>
            </p:cNvPr>
            <p:cNvGrpSpPr/>
            <p:nvPr/>
          </p:nvGrpSpPr>
          <p:grpSpPr>
            <a:xfrm>
              <a:off x="1066216" y="-1"/>
              <a:ext cx="2336201" cy="4953878"/>
              <a:chOff x="662180" y="-1"/>
              <a:chExt cx="1884872" cy="4242180"/>
            </a:xfrm>
            <a:solidFill>
              <a:schemeClr val="accent2"/>
            </a:solidFill>
          </p:grpSpPr>
          <p:sp>
            <p:nvSpPr>
              <p:cNvPr id="13" name="오각형 49">
                <a:extLst>
                  <a:ext uri="{FF2B5EF4-FFF2-40B4-BE49-F238E27FC236}">
                    <a16:creationId xmlns:a16="http://schemas.microsoft.com/office/drawing/2014/main" id="{363A982D-1AF1-2271-591F-694DDE5AF36A}"/>
                  </a:ext>
                </a:extLst>
              </p:cNvPr>
              <p:cNvSpPr/>
              <p:nvPr/>
            </p:nvSpPr>
            <p:spPr>
              <a:xfrm rot="5400000">
                <a:off x="-516474" y="1178653"/>
                <a:ext cx="4242180" cy="1884872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endParaRPr lang="ko-KR" altLang="en-US">
                  <a:latin typeface="+mn-ea"/>
                </a:endParaRPr>
              </a:p>
            </p:txBody>
          </p:sp>
          <p:cxnSp>
            <p:nvCxnSpPr>
              <p:cNvPr id="14" name="직선 연결선 13">
                <a:extLst>
                  <a:ext uri="{FF2B5EF4-FFF2-40B4-BE49-F238E27FC236}">
                    <a16:creationId xmlns:a16="http://schemas.microsoft.com/office/drawing/2014/main" id="{D5134657-BBE0-7C9F-06B0-0665DC51A27D}"/>
                  </a:ext>
                </a:extLst>
              </p:cNvPr>
              <p:cNvCxnSpPr/>
              <p:nvPr/>
            </p:nvCxnSpPr>
            <p:spPr>
              <a:xfrm>
                <a:off x="793708" y="3111827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직선 연결선 15">
                <a:extLst>
                  <a:ext uri="{FF2B5EF4-FFF2-40B4-BE49-F238E27FC236}">
                    <a16:creationId xmlns:a16="http://schemas.microsoft.com/office/drawing/2014/main" id="{44E87842-1BAD-1E03-6AFC-D289246FE8E4}"/>
                  </a:ext>
                </a:extLst>
              </p:cNvPr>
              <p:cNvCxnSpPr/>
              <p:nvPr/>
            </p:nvCxnSpPr>
            <p:spPr>
              <a:xfrm>
                <a:off x="793708" y="710870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5EBD757E-280F-48DA-237F-C73AA7416E89}"/>
                </a:ext>
              </a:extLst>
            </p:cNvPr>
            <p:cNvGrpSpPr/>
            <p:nvPr/>
          </p:nvGrpSpPr>
          <p:grpSpPr>
            <a:xfrm>
              <a:off x="1521331" y="1246594"/>
              <a:ext cx="1660292" cy="1960794"/>
              <a:chOff x="5827464" y="1399010"/>
              <a:chExt cx="4436091" cy="5238997"/>
            </a:xfrm>
          </p:grpSpPr>
          <p:pic>
            <p:nvPicPr>
              <p:cNvPr id="10" name="그림 9">
                <a:extLst>
                  <a:ext uri="{FF2B5EF4-FFF2-40B4-BE49-F238E27FC236}">
                    <a16:creationId xmlns:a16="http://schemas.microsoft.com/office/drawing/2014/main" id="{345BDF01-643E-8BB6-8137-620AEA1EB90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154" t="7721" r="14157" b="19442"/>
              <a:stretch/>
            </p:blipFill>
            <p:spPr>
              <a:xfrm>
                <a:off x="5827464" y="1399010"/>
                <a:ext cx="4436091" cy="5238997"/>
              </a:xfrm>
              <a:prstGeom prst="rect">
                <a:avLst/>
              </a:prstGeom>
              <a:effectLst>
                <a:outerShdw dist="254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96922407-0748-0764-CFA1-8DA22651E90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3186" t="85302" r="14157" b="-2883"/>
              <a:stretch/>
            </p:blipFill>
            <p:spPr>
              <a:xfrm>
                <a:off x="6036693" y="4313065"/>
                <a:ext cx="1598429" cy="35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5807316C-1D0D-B7F3-A0DA-2A814204EB03}"/>
              </a:ext>
            </a:extLst>
          </p:cNvPr>
          <p:cNvGrpSpPr/>
          <p:nvPr/>
        </p:nvGrpSpPr>
        <p:grpSpPr>
          <a:xfrm>
            <a:off x="2886395" y="1848551"/>
            <a:ext cx="2549423" cy="1230576"/>
            <a:chOff x="605431" y="4085090"/>
            <a:chExt cx="2549423" cy="1230576"/>
          </a:xfrm>
        </p:grpSpPr>
        <p:sp>
          <p:nvSpPr>
            <p:cNvPr id="43" name="Object 43"/>
            <p:cNvSpPr txBox="1"/>
            <p:nvPr/>
          </p:nvSpPr>
          <p:spPr>
            <a:xfrm>
              <a:off x="605431" y="4603933"/>
              <a:ext cx="2549423" cy="71173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400">
                  <a:latin typeface="+mn-ea"/>
                </a:rPr>
                <a:t>- </a:t>
              </a:r>
              <a:r>
                <a:rPr lang="ko-KR" altLang="en-US" sz="1400">
                  <a:latin typeface="+mn-ea"/>
                </a:rPr>
                <a:t>데이터 수집 및 </a:t>
              </a:r>
              <a:r>
                <a:rPr lang="ko-KR" altLang="en-US" sz="1400" err="1">
                  <a:latin typeface="+mn-ea"/>
                </a:rPr>
                <a:t>전처리</a:t>
              </a:r>
              <a:endParaRPr lang="en-US" altLang="ko-KR" sz="1400">
                <a:latin typeface="+mn-ea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1400">
                  <a:latin typeface="+mn-ea"/>
                </a:rPr>
                <a:t>- </a:t>
              </a:r>
              <a:r>
                <a:rPr lang="ko-KR" altLang="en-US" sz="1400" err="1">
                  <a:latin typeface="+mn-ea"/>
                </a:rPr>
                <a:t>챗봇</a:t>
              </a:r>
              <a:r>
                <a:rPr lang="ko-KR" altLang="en-US" sz="1400">
                  <a:latin typeface="+mn-ea"/>
                </a:rPr>
                <a:t> 모델 학습 데이터 생성</a:t>
              </a:r>
              <a:endParaRPr lang="en-US" altLang="ko-KR" sz="1400">
                <a:latin typeface="+mn-ea"/>
              </a:endParaRPr>
            </a:p>
          </p:txBody>
        </p: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54F962D3-7FA9-8F40-0D83-40ABDA81D196}"/>
                </a:ext>
              </a:extLst>
            </p:cNvPr>
            <p:cNvGrpSpPr/>
            <p:nvPr/>
          </p:nvGrpSpPr>
          <p:grpSpPr>
            <a:xfrm>
              <a:off x="908069" y="4085090"/>
              <a:ext cx="1913958" cy="432000"/>
              <a:chOff x="908069" y="4085090"/>
              <a:chExt cx="1913958" cy="432000"/>
            </a:xfrm>
          </p:grpSpPr>
          <p:sp>
            <p:nvSpPr>
              <p:cNvPr id="42" name="Object 42"/>
              <p:cNvSpPr txBox="1"/>
              <p:nvPr/>
            </p:nvSpPr>
            <p:spPr>
              <a:xfrm>
                <a:off x="1340069" y="4085092"/>
                <a:ext cx="1481958" cy="420564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en-US" altLang="ko-KR" sz="2133" kern="0" spc="-200">
                    <a:solidFill>
                      <a:srgbClr val="000000"/>
                    </a:solidFill>
                    <a:latin typeface="+mn-ea"/>
                    <a:cs typeface="S-Core Dream 7 ExtraBold" pitchFamily="34" charset="0"/>
                  </a:rPr>
                  <a:t>1</a:t>
                </a:r>
                <a:r>
                  <a:rPr lang="ko-KR" altLang="en-US" sz="2133" kern="0" spc="-200">
                    <a:solidFill>
                      <a:srgbClr val="000000"/>
                    </a:solidFill>
                    <a:latin typeface="+mn-ea"/>
                    <a:cs typeface="S-Core Dream 7 ExtraBold" pitchFamily="34" charset="0"/>
                  </a:rPr>
                  <a:t>차 중간 발표</a:t>
                </a:r>
                <a:endParaRPr lang="en-US" sz="1200">
                  <a:latin typeface="+mn-ea"/>
                </a:endParaRPr>
              </a:p>
            </p:txBody>
          </p:sp>
          <p:pic>
            <p:nvPicPr>
              <p:cNvPr id="30" name="Object 37">
                <a:extLst>
                  <a:ext uri="{FF2B5EF4-FFF2-40B4-BE49-F238E27FC236}">
                    <a16:creationId xmlns:a16="http://schemas.microsoft.com/office/drawing/2014/main" id="{C6257C34-F512-1E81-87F4-870ADCAD02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08069" y="4085090"/>
                <a:ext cx="432000" cy="432000"/>
              </a:xfrm>
              <a:prstGeom prst="rect">
                <a:avLst/>
              </a:prstGeom>
            </p:spPr>
          </p:pic>
        </p:grp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4378604A-7C53-C1EE-7091-050FE2879E6F}"/>
              </a:ext>
            </a:extLst>
          </p:cNvPr>
          <p:cNvGrpSpPr/>
          <p:nvPr/>
        </p:nvGrpSpPr>
        <p:grpSpPr>
          <a:xfrm>
            <a:off x="968227" y="3887896"/>
            <a:ext cx="1612282" cy="432000"/>
            <a:chOff x="1092000" y="4107384"/>
            <a:chExt cx="1612282" cy="432000"/>
          </a:xfrm>
        </p:grpSpPr>
        <p:sp>
          <p:nvSpPr>
            <p:cNvPr id="46" name="Object 42">
              <a:extLst>
                <a:ext uri="{FF2B5EF4-FFF2-40B4-BE49-F238E27FC236}">
                  <a16:creationId xmlns:a16="http://schemas.microsoft.com/office/drawing/2014/main" id="{F0BF3FD7-4132-A81B-D0C2-CED1F44D94F3}"/>
                </a:ext>
              </a:extLst>
            </p:cNvPr>
            <p:cNvSpPr txBox="1"/>
            <p:nvPr/>
          </p:nvSpPr>
          <p:spPr>
            <a:xfrm>
              <a:off x="1524000" y="4107386"/>
              <a:ext cx="1180282" cy="42056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2133" kern="0" spc="-200">
                  <a:solidFill>
                    <a:srgbClr val="000000"/>
                  </a:solidFill>
                  <a:latin typeface="+mn-ea"/>
                  <a:cs typeface="S-Core Dream 7 ExtraBold" pitchFamily="34" charset="0"/>
                </a:rPr>
                <a:t>주제 발표</a:t>
              </a:r>
              <a:endParaRPr lang="en-US" sz="1200">
                <a:latin typeface="+mn-ea"/>
              </a:endParaRPr>
            </a:p>
          </p:txBody>
        </p:sp>
        <p:pic>
          <p:nvPicPr>
            <p:cNvPr id="47" name="Object 37">
              <a:extLst>
                <a:ext uri="{FF2B5EF4-FFF2-40B4-BE49-F238E27FC236}">
                  <a16:creationId xmlns:a16="http://schemas.microsoft.com/office/drawing/2014/main" id="{72134DDF-451C-640C-E83D-2297EDF265F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92000" y="4107384"/>
              <a:ext cx="432000" cy="432000"/>
            </a:xfrm>
            <a:prstGeom prst="rect">
              <a:avLst/>
            </a:prstGeom>
          </p:spPr>
        </p:pic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05BFC410-13F4-360B-6A18-560F9F5E34D7}"/>
              </a:ext>
            </a:extLst>
          </p:cNvPr>
          <p:cNvGrpSpPr/>
          <p:nvPr/>
        </p:nvGrpSpPr>
        <p:grpSpPr>
          <a:xfrm>
            <a:off x="4495668" y="3845642"/>
            <a:ext cx="3128534" cy="1553742"/>
            <a:chOff x="605431" y="4085090"/>
            <a:chExt cx="3128534" cy="1553742"/>
          </a:xfrm>
        </p:grpSpPr>
        <p:sp>
          <p:nvSpPr>
            <p:cNvPr id="51" name="Object 43">
              <a:extLst>
                <a:ext uri="{FF2B5EF4-FFF2-40B4-BE49-F238E27FC236}">
                  <a16:creationId xmlns:a16="http://schemas.microsoft.com/office/drawing/2014/main" id="{F4DF3232-DC3E-85C2-8535-02DC82FB5247}"/>
                </a:ext>
              </a:extLst>
            </p:cNvPr>
            <p:cNvSpPr txBox="1"/>
            <p:nvPr/>
          </p:nvSpPr>
          <p:spPr>
            <a:xfrm>
              <a:off x="605431" y="4603933"/>
              <a:ext cx="3128534" cy="103489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400">
                  <a:latin typeface="+mn-ea"/>
                </a:rPr>
                <a:t>- </a:t>
              </a:r>
              <a:r>
                <a:rPr lang="ko-KR" altLang="en-US" sz="1400">
                  <a:latin typeface="+mn-ea"/>
                </a:rPr>
                <a:t>다양한 사전학습 모델 이용 전이학습</a:t>
              </a:r>
              <a:endParaRPr lang="en-US" altLang="ko-KR" sz="1400">
                <a:latin typeface="+mn-ea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1400">
                  <a:latin typeface="+mn-ea"/>
                </a:rPr>
                <a:t>- </a:t>
              </a:r>
              <a:r>
                <a:rPr lang="ko-KR" altLang="en-US" sz="1400">
                  <a:latin typeface="+mn-ea"/>
                </a:rPr>
                <a:t>규칙기반의 레시피 출력 구현</a:t>
              </a:r>
              <a:endParaRPr lang="en-US" altLang="ko-KR" sz="1400">
                <a:latin typeface="+mn-ea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1400">
                  <a:latin typeface="+mn-ea"/>
                </a:rPr>
                <a:t>- </a:t>
              </a:r>
              <a:r>
                <a:rPr lang="ko-KR" altLang="en-US" sz="1400">
                  <a:latin typeface="+mn-ea"/>
                </a:rPr>
                <a:t>재료에 대한 </a:t>
              </a:r>
              <a:r>
                <a:rPr lang="ko-KR" altLang="en-US" sz="1400" err="1">
                  <a:latin typeface="+mn-ea"/>
                </a:rPr>
                <a:t>전처리</a:t>
              </a:r>
              <a:r>
                <a:rPr lang="ko-KR" altLang="en-US" sz="1400">
                  <a:latin typeface="+mn-ea"/>
                </a:rPr>
                <a:t> 논의</a:t>
              </a:r>
              <a:endParaRPr lang="en-US" altLang="ko-KR" sz="1400">
                <a:latin typeface="+mn-ea"/>
              </a:endParaRPr>
            </a:p>
          </p:txBody>
        </p: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6C7DFE1A-0AE3-F5CD-E9D6-9D45189AAD87}"/>
                </a:ext>
              </a:extLst>
            </p:cNvPr>
            <p:cNvGrpSpPr/>
            <p:nvPr/>
          </p:nvGrpSpPr>
          <p:grpSpPr>
            <a:xfrm>
              <a:off x="908069" y="4085090"/>
              <a:ext cx="1913958" cy="432000"/>
              <a:chOff x="908069" y="4085090"/>
              <a:chExt cx="1913958" cy="432000"/>
            </a:xfrm>
          </p:grpSpPr>
          <p:sp>
            <p:nvSpPr>
              <p:cNvPr id="54" name="Object 42">
                <a:extLst>
                  <a:ext uri="{FF2B5EF4-FFF2-40B4-BE49-F238E27FC236}">
                    <a16:creationId xmlns:a16="http://schemas.microsoft.com/office/drawing/2014/main" id="{28EEFB70-FEC1-83B6-6ABA-997B27CB6409}"/>
                  </a:ext>
                </a:extLst>
              </p:cNvPr>
              <p:cNvSpPr txBox="1"/>
              <p:nvPr/>
            </p:nvSpPr>
            <p:spPr>
              <a:xfrm>
                <a:off x="1340069" y="4085092"/>
                <a:ext cx="1481958" cy="420564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en-US" altLang="ko-KR" sz="2133" kern="0" spc="-200">
                    <a:solidFill>
                      <a:srgbClr val="000000"/>
                    </a:solidFill>
                    <a:latin typeface="+mn-ea"/>
                    <a:cs typeface="S-Core Dream 7 ExtraBold" pitchFamily="34" charset="0"/>
                  </a:rPr>
                  <a:t>2</a:t>
                </a:r>
                <a:r>
                  <a:rPr lang="ko-KR" altLang="en-US" sz="2133" kern="0" spc="-200">
                    <a:solidFill>
                      <a:srgbClr val="000000"/>
                    </a:solidFill>
                    <a:latin typeface="+mn-ea"/>
                    <a:cs typeface="S-Core Dream 7 ExtraBold" pitchFamily="34" charset="0"/>
                  </a:rPr>
                  <a:t>차 중간 발표</a:t>
                </a:r>
                <a:endParaRPr lang="en-US" sz="1200">
                  <a:latin typeface="+mn-ea"/>
                </a:endParaRPr>
              </a:p>
            </p:txBody>
          </p:sp>
          <p:pic>
            <p:nvPicPr>
              <p:cNvPr id="55" name="Object 37">
                <a:extLst>
                  <a:ext uri="{FF2B5EF4-FFF2-40B4-BE49-F238E27FC236}">
                    <a16:creationId xmlns:a16="http://schemas.microsoft.com/office/drawing/2014/main" id="{FA767E98-B1F3-91BE-2660-23F8C56DBF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08069" y="4085090"/>
                <a:ext cx="432000" cy="432000"/>
              </a:xfrm>
              <a:prstGeom prst="rect">
                <a:avLst/>
              </a:prstGeom>
            </p:spPr>
          </p:pic>
        </p:grp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F3E88669-238F-0D33-D68D-65CEAE76E93F}"/>
              </a:ext>
            </a:extLst>
          </p:cNvPr>
          <p:cNvGrpSpPr/>
          <p:nvPr/>
        </p:nvGrpSpPr>
        <p:grpSpPr>
          <a:xfrm>
            <a:off x="6318023" y="1843099"/>
            <a:ext cx="2549423" cy="1230576"/>
            <a:chOff x="605431" y="4085090"/>
            <a:chExt cx="2549423" cy="1230576"/>
          </a:xfrm>
        </p:grpSpPr>
        <p:sp>
          <p:nvSpPr>
            <p:cNvPr id="58" name="Object 43">
              <a:extLst>
                <a:ext uri="{FF2B5EF4-FFF2-40B4-BE49-F238E27FC236}">
                  <a16:creationId xmlns:a16="http://schemas.microsoft.com/office/drawing/2014/main" id="{8D045DA9-7972-7F49-DE64-2CDFFEEBC88F}"/>
                </a:ext>
              </a:extLst>
            </p:cNvPr>
            <p:cNvSpPr txBox="1"/>
            <p:nvPr/>
          </p:nvSpPr>
          <p:spPr>
            <a:xfrm>
              <a:off x="605431" y="4603933"/>
              <a:ext cx="2549423" cy="71173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400">
                  <a:latin typeface="+mn-ea"/>
                </a:rPr>
                <a:t>- </a:t>
              </a:r>
              <a:r>
                <a:rPr lang="ko-KR" altLang="en-US" sz="1400">
                  <a:latin typeface="+mn-ea"/>
                </a:rPr>
                <a:t>선정된 모델 파인 튜닝</a:t>
              </a:r>
              <a:endParaRPr lang="en-US" altLang="ko-KR" sz="1400">
                <a:latin typeface="+mn-ea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1400">
                  <a:latin typeface="+mn-ea"/>
                </a:rPr>
                <a:t>- </a:t>
              </a:r>
              <a:r>
                <a:rPr lang="ko-KR" altLang="en-US" sz="1400">
                  <a:latin typeface="+mn-ea"/>
                </a:rPr>
                <a:t>추가 기능 개발</a:t>
              </a:r>
              <a:r>
                <a:rPr lang="en-US" altLang="ko-KR" sz="1400">
                  <a:latin typeface="+mn-ea"/>
                </a:rPr>
                <a:t>(</a:t>
              </a:r>
              <a:r>
                <a:rPr lang="ko-KR" altLang="en-US" sz="1400" err="1">
                  <a:latin typeface="+mn-ea"/>
                </a:rPr>
                <a:t>알러지</a:t>
              </a:r>
              <a:r>
                <a:rPr lang="ko-KR" altLang="en-US" sz="1400">
                  <a:latin typeface="+mn-ea"/>
                </a:rPr>
                <a:t> 선택 등</a:t>
              </a:r>
              <a:r>
                <a:rPr lang="en-US" altLang="ko-KR" sz="1400">
                  <a:latin typeface="+mn-ea"/>
                </a:rPr>
                <a:t>)</a:t>
              </a:r>
              <a:r>
                <a:rPr lang="ko-KR" altLang="en-US" sz="1400">
                  <a:latin typeface="+mn-ea"/>
                </a:rPr>
                <a:t> </a:t>
              </a:r>
              <a:endParaRPr lang="en-US" altLang="ko-KR" sz="1400">
                <a:latin typeface="+mn-ea"/>
              </a:endParaRPr>
            </a:p>
          </p:txBody>
        </p:sp>
        <p:grpSp>
          <p:nvGrpSpPr>
            <p:cNvPr id="60" name="그룹 59">
              <a:extLst>
                <a:ext uri="{FF2B5EF4-FFF2-40B4-BE49-F238E27FC236}">
                  <a16:creationId xmlns:a16="http://schemas.microsoft.com/office/drawing/2014/main" id="{A5A3EFFA-B6DD-868B-B690-B475D170EA1C}"/>
                </a:ext>
              </a:extLst>
            </p:cNvPr>
            <p:cNvGrpSpPr/>
            <p:nvPr/>
          </p:nvGrpSpPr>
          <p:grpSpPr>
            <a:xfrm>
              <a:off x="908069" y="4085090"/>
              <a:ext cx="1913958" cy="432000"/>
              <a:chOff x="908069" y="4085090"/>
              <a:chExt cx="1913958" cy="432000"/>
            </a:xfrm>
          </p:grpSpPr>
          <p:sp>
            <p:nvSpPr>
              <p:cNvPr id="63" name="Object 42">
                <a:extLst>
                  <a:ext uri="{FF2B5EF4-FFF2-40B4-BE49-F238E27FC236}">
                    <a16:creationId xmlns:a16="http://schemas.microsoft.com/office/drawing/2014/main" id="{CE820B5B-1F4E-6BB7-24A6-7202126A396B}"/>
                  </a:ext>
                </a:extLst>
              </p:cNvPr>
              <p:cNvSpPr txBox="1"/>
              <p:nvPr/>
            </p:nvSpPr>
            <p:spPr>
              <a:xfrm>
                <a:off x="1340069" y="4085092"/>
                <a:ext cx="1481958" cy="420564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en-US" altLang="ko-KR" sz="2133" kern="0" spc="-200">
                    <a:solidFill>
                      <a:srgbClr val="000000"/>
                    </a:solidFill>
                    <a:latin typeface="+mn-ea"/>
                    <a:cs typeface="S-Core Dream 7 ExtraBold" pitchFamily="34" charset="0"/>
                  </a:rPr>
                  <a:t>3</a:t>
                </a:r>
                <a:r>
                  <a:rPr lang="ko-KR" altLang="en-US" sz="2133" kern="0" spc="-200">
                    <a:solidFill>
                      <a:srgbClr val="000000"/>
                    </a:solidFill>
                    <a:latin typeface="+mn-ea"/>
                    <a:cs typeface="S-Core Dream 7 ExtraBold" pitchFamily="34" charset="0"/>
                  </a:rPr>
                  <a:t>차 중간 발표</a:t>
                </a:r>
                <a:endParaRPr lang="en-US" sz="1200">
                  <a:latin typeface="+mn-ea"/>
                </a:endParaRPr>
              </a:p>
            </p:txBody>
          </p:sp>
          <p:pic>
            <p:nvPicPr>
              <p:cNvPr id="960" name="Object 37">
                <a:extLst>
                  <a:ext uri="{FF2B5EF4-FFF2-40B4-BE49-F238E27FC236}">
                    <a16:creationId xmlns:a16="http://schemas.microsoft.com/office/drawing/2014/main" id="{2BFD3F59-FE7B-E515-1C4F-027BB751AA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08069" y="4085090"/>
                <a:ext cx="432000" cy="432000"/>
              </a:xfrm>
              <a:prstGeom prst="rect">
                <a:avLst/>
              </a:prstGeom>
            </p:spPr>
          </p:pic>
        </p:grpSp>
      </p:grpSp>
      <p:grpSp>
        <p:nvGrpSpPr>
          <p:cNvPr id="961" name="그룹 960">
            <a:extLst>
              <a:ext uri="{FF2B5EF4-FFF2-40B4-BE49-F238E27FC236}">
                <a16:creationId xmlns:a16="http://schemas.microsoft.com/office/drawing/2014/main" id="{F748D8A9-5606-A2B0-5751-50C919E3919D}"/>
              </a:ext>
            </a:extLst>
          </p:cNvPr>
          <p:cNvGrpSpPr/>
          <p:nvPr/>
        </p:nvGrpSpPr>
        <p:grpSpPr>
          <a:xfrm>
            <a:off x="8649047" y="3677878"/>
            <a:ext cx="2549423" cy="1236028"/>
            <a:chOff x="605431" y="4079638"/>
            <a:chExt cx="2549423" cy="1236028"/>
          </a:xfrm>
        </p:grpSpPr>
        <p:sp>
          <p:nvSpPr>
            <p:cNvPr id="962" name="Object 43">
              <a:extLst>
                <a:ext uri="{FF2B5EF4-FFF2-40B4-BE49-F238E27FC236}">
                  <a16:creationId xmlns:a16="http://schemas.microsoft.com/office/drawing/2014/main" id="{3FA70F80-2864-D13E-FCD4-242CA050953F}"/>
                </a:ext>
              </a:extLst>
            </p:cNvPr>
            <p:cNvSpPr txBox="1"/>
            <p:nvPr/>
          </p:nvSpPr>
          <p:spPr>
            <a:xfrm>
              <a:off x="605431" y="4603933"/>
              <a:ext cx="2549423" cy="71173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400">
                  <a:latin typeface="+mn-ea"/>
                </a:rPr>
                <a:t>-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ko-KR" sz="1400">
                  <a:latin typeface="+mn-ea"/>
                </a:rPr>
                <a:t>-</a:t>
              </a:r>
            </a:p>
          </p:txBody>
        </p:sp>
        <p:grpSp>
          <p:nvGrpSpPr>
            <p:cNvPr id="963" name="그룹 962">
              <a:extLst>
                <a:ext uri="{FF2B5EF4-FFF2-40B4-BE49-F238E27FC236}">
                  <a16:creationId xmlns:a16="http://schemas.microsoft.com/office/drawing/2014/main" id="{78ACA1C7-BA23-2378-2320-64CD175407D2}"/>
                </a:ext>
              </a:extLst>
            </p:cNvPr>
            <p:cNvGrpSpPr/>
            <p:nvPr/>
          </p:nvGrpSpPr>
          <p:grpSpPr>
            <a:xfrm>
              <a:off x="1124069" y="4079638"/>
              <a:ext cx="1697958" cy="432000"/>
              <a:chOff x="1124069" y="4079638"/>
              <a:chExt cx="1697958" cy="432000"/>
            </a:xfrm>
          </p:grpSpPr>
          <p:sp>
            <p:nvSpPr>
              <p:cNvPr id="964" name="Object 42">
                <a:extLst>
                  <a:ext uri="{FF2B5EF4-FFF2-40B4-BE49-F238E27FC236}">
                    <a16:creationId xmlns:a16="http://schemas.microsoft.com/office/drawing/2014/main" id="{14234F44-3650-8003-DE58-3B8C5C412582}"/>
                  </a:ext>
                </a:extLst>
              </p:cNvPr>
              <p:cNvSpPr txBox="1"/>
              <p:nvPr/>
            </p:nvSpPr>
            <p:spPr>
              <a:xfrm>
                <a:off x="1340069" y="4085092"/>
                <a:ext cx="1481958" cy="420564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ko-KR" altLang="en-US" sz="2133" kern="0" spc="-200">
                    <a:solidFill>
                      <a:srgbClr val="000000"/>
                    </a:solidFill>
                    <a:latin typeface="+mn-ea"/>
                    <a:cs typeface="S-Core Dream 7 ExtraBold" pitchFamily="34" charset="0"/>
                  </a:rPr>
                  <a:t>최종 발표</a:t>
                </a:r>
                <a:endParaRPr lang="en-US" sz="1200">
                  <a:latin typeface="+mn-ea"/>
                </a:endParaRPr>
              </a:p>
            </p:txBody>
          </p:sp>
          <p:pic>
            <p:nvPicPr>
              <p:cNvPr id="965" name="Object 37">
                <a:extLst>
                  <a:ext uri="{FF2B5EF4-FFF2-40B4-BE49-F238E27FC236}">
                    <a16:creationId xmlns:a16="http://schemas.microsoft.com/office/drawing/2014/main" id="{F7406539-F4A4-B6B0-6BC7-3F4E8D09BD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124069" y="4079638"/>
                <a:ext cx="432000" cy="432000"/>
              </a:xfrm>
              <a:prstGeom prst="rect">
                <a:avLst/>
              </a:prstGeom>
            </p:spPr>
          </p:pic>
        </p:grpSp>
      </p:grpSp>
      <p:sp>
        <p:nvSpPr>
          <p:cNvPr id="966" name="Object 43">
            <a:extLst>
              <a:ext uri="{FF2B5EF4-FFF2-40B4-BE49-F238E27FC236}">
                <a16:creationId xmlns:a16="http://schemas.microsoft.com/office/drawing/2014/main" id="{335F4049-8A80-92CD-72E9-20BB15356E02}"/>
              </a:ext>
            </a:extLst>
          </p:cNvPr>
          <p:cNvSpPr txBox="1"/>
          <p:nvPr/>
        </p:nvSpPr>
        <p:spPr>
          <a:xfrm>
            <a:off x="248404" y="4344731"/>
            <a:ext cx="3218680" cy="71173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>
                <a:latin typeface="+mn-ea"/>
              </a:rPr>
              <a:t>-</a:t>
            </a:r>
            <a:r>
              <a:rPr lang="ko-KR" altLang="en-US" sz="1400">
                <a:latin typeface="+mn-ea"/>
              </a:rPr>
              <a:t> 레시피 데이터 검색</a:t>
            </a:r>
            <a:endParaRPr lang="en-US" altLang="ko-KR" sz="1400">
              <a:latin typeface="+mn-ea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>
                <a:latin typeface="+mn-ea"/>
              </a:rPr>
              <a:t>- </a:t>
            </a:r>
            <a:r>
              <a:rPr lang="ko-KR" altLang="en-US" sz="1400" err="1">
                <a:latin typeface="+mn-ea"/>
              </a:rPr>
              <a:t>챗봇</a:t>
            </a:r>
            <a:r>
              <a:rPr lang="ko-KR" altLang="en-US" sz="1400">
                <a:latin typeface="+mn-ea"/>
              </a:rPr>
              <a:t> 생성을 위한 기반지식 및 논문 탐색</a:t>
            </a:r>
            <a:endParaRPr lang="en-US" altLang="ko-KR" sz="1400">
              <a:latin typeface="+mn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103E46E-9F12-6708-F358-BED6596F154A}"/>
              </a:ext>
            </a:extLst>
          </p:cNvPr>
          <p:cNvSpPr txBox="1"/>
          <p:nvPr/>
        </p:nvSpPr>
        <p:spPr>
          <a:xfrm>
            <a:off x="193464" y="347347"/>
            <a:ext cx="13548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타임테이블</a:t>
            </a:r>
            <a:endParaRPr lang="en-US" altLang="ko-KR" sz="2000" b="1">
              <a:solidFill>
                <a:schemeClr val="bg2">
                  <a:lumMod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3A0552B-06A1-E90F-2C1F-B7B3A0DC4C08}"/>
              </a:ext>
            </a:extLst>
          </p:cNvPr>
          <p:cNvSpPr/>
          <p:nvPr/>
        </p:nvSpPr>
        <p:spPr>
          <a:xfrm>
            <a:off x="0" y="184002"/>
            <a:ext cx="104775" cy="7905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9641341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" name="그룹 1003"/>
          <p:cNvGrpSpPr/>
          <p:nvPr/>
        </p:nvGrpSpPr>
        <p:grpSpPr>
          <a:xfrm>
            <a:off x="10190029" y="5229454"/>
            <a:ext cx="690819" cy="465179"/>
            <a:chOff x="8931539" y="7844181"/>
            <a:chExt cx="1036229" cy="69776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931539" y="7844181"/>
              <a:ext cx="1036229" cy="697768"/>
            </a:xfrm>
            <a:prstGeom prst="rect">
              <a:avLst/>
            </a:prstGeom>
          </p:spPr>
        </p:pic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0876E1D9-2F3E-B15E-DA4A-7D3196B7FAF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54" t="7721" r="14157" b="19442"/>
          <a:stretch/>
        </p:blipFill>
        <p:spPr>
          <a:xfrm>
            <a:off x="853910" y="1190826"/>
            <a:ext cx="914483" cy="1080000"/>
          </a:xfrm>
          <a:prstGeom prst="rect">
            <a:avLst/>
          </a:prstGeom>
          <a:solidFill>
            <a:schemeClr val="tx2">
              <a:lumMod val="50000"/>
            </a:schemeClr>
          </a:solidFill>
          <a:effectLst>
            <a:outerShdw dist="254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5EB0FB89-892F-DA06-6A57-E03C80675567}"/>
              </a:ext>
            </a:extLst>
          </p:cNvPr>
          <p:cNvGrpSpPr/>
          <p:nvPr/>
        </p:nvGrpSpPr>
        <p:grpSpPr>
          <a:xfrm flipH="1">
            <a:off x="11374568" y="0"/>
            <a:ext cx="579033" cy="1227831"/>
            <a:chOff x="1066216" y="-1"/>
            <a:chExt cx="2336201" cy="4953878"/>
          </a:xfrm>
          <a:effectLst>
            <a:outerShdw dist="12700" dir="2700000" algn="tl" rotWithShape="0">
              <a:schemeClr val="accent4">
                <a:lumMod val="10000"/>
                <a:alpha val="40000"/>
              </a:schemeClr>
            </a:outerShdw>
          </a:effectLst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8D422527-3DAF-A932-B7A8-9FDD51150ACF}"/>
                </a:ext>
              </a:extLst>
            </p:cNvPr>
            <p:cNvGrpSpPr/>
            <p:nvPr/>
          </p:nvGrpSpPr>
          <p:grpSpPr>
            <a:xfrm>
              <a:off x="1066216" y="-1"/>
              <a:ext cx="2336201" cy="4953878"/>
              <a:chOff x="662180" y="-1"/>
              <a:chExt cx="1884872" cy="4242180"/>
            </a:xfrm>
            <a:solidFill>
              <a:schemeClr val="accent2"/>
            </a:solidFill>
          </p:grpSpPr>
          <p:sp>
            <p:nvSpPr>
              <p:cNvPr id="21" name="오각형 49">
                <a:extLst>
                  <a:ext uri="{FF2B5EF4-FFF2-40B4-BE49-F238E27FC236}">
                    <a16:creationId xmlns:a16="http://schemas.microsoft.com/office/drawing/2014/main" id="{46BBADF0-14A1-F530-9727-54170034DF3E}"/>
                  </a:ext>
                </a:extLst>
              </p:cNvPr>
              <p:cNvSpPr/>
              <p:nvPr/>
            </p:nvSpPr>
            <p:spPr>
              <a:xfrm rot="5400000">
                <a:off x="-516474" y="1178653"/>
                <a:ext cx="4242180" cy="1884872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endParaRPr lang="ko-KR" altLang="en-US"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id="{E79455D1-7891-8AE5-62BD-8508AF573B05}"/>
                  </a:ext>
                </a:extLst>
              </p:cNvPr>
              <p:cNvCxnSpPr/>
              <p:nvPr/>
            </p:nvCxnSpPr>
            <p:spPr>
              <a:xfrm>
                <a:off x="793708" y="3111827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직선 연결선 22">
                <a:extLst>
                  <a:ext uri="{FF2B5EF4-FFF2-40B4-BE49-F238E27FC236}">
                    <a16:creationId xmlns:a16="http://schemas.microsoft.com/office/drawing/2014/main" id="{6AEA4B7B-1042-F19A-F28D-682CAEB1F0F7}"/>
                  </a:ext>
                </a:extLst>
              </p:cNvPr>
              <p:cNvCxnSpPr/>
              <p:nvPr/>
            </p:nvCxnSpPr>
            <p:spPr>
              <a:xfrm>
                <a:off x="793708" y="710870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A687E19A-6FF9-0D39-17F6-FCF11F42F62B}"/>
                </a:ext>
              </a:extLst>
            </p:cNvPr>
            <p:cNvGrpSpPr/>
            <p:nvPr/>
          </p:nvGrpSpPr>
          <p:grpSpPr>
            <a:xfrm>
              <a:off x="1521331" y="1246594"/>
              <a:ext cx="1660292" cy="1960794"/>
              <a:chOff x="5827464" y="1399010"/>
              <a:chExt cx="4436091" cy="5238997"/>
            </a:xfrm>
          </p:grpSpPr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2848CB9C-5EDA-9C45-9A6E-656CCB6C7FD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154" t="7721" r="14157" b="19442"/>
              <a:stretch/>
            </p:blipFill>
            <p:spPr>
              <a:xfrm>
                <a:off x="5827464" y="1399010"/>
                <a:ext cx="4436091" cy="5238997"/>
              </a:xfrm>
              <a:prstGeom prst="rect">
                <a:avLst/>
              </a:prstGeom>
              <a:effectLst>
                <a:outerShdw dist="254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id="{127AEB31-F145-347F-512D-900A6FB9825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3186" t="85302" r="14157" b="-2883"/>
              <a:stretch/>
            </p:blipFill>
            <p:spPr>
              <a:xfrm>
                <a:off x="6036693" y="4313065"/>
                <a:ext cx="1598429" cy="35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pic>
        <p:nvPicPr>
          <p:cNvPr id="24" name="그림 23">
            <a:extLst>
              <a:ext uri="{FF2B5EF4-FFF2-40B4-BE49-F238E27FC236}">
                <a16:creationId xmlns:a16="http://schemas.microsoft.com/office/drawing/2014/main" id="{2C662314-D595-1DA6-2BFC-901D7B478F9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54" t="7721" r="14157" b="19442"/>
          <a:stretch/>
        </p:blipFill>
        <p:spPr>
          <a:xfrm>
            <a:off x="846354" y="2500834"/>
            <a:ext cx="914483" cy="1080000"/>
          </a:xfrm>
          <a:prstGeom prst="rect">
            <a:avLst/>
          </a:prstGeom>
          <a:solidFill>
            <a:schemeClr val="tx2">
              <a:lumMod val="50000"/>
            </a:schemeClr>
          </a:solidFill>
          <a:effectLst>
            <a:outerShdw dist="254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9A39D9E9-91BE-E951-214F-6A6E51AEE20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54" t="7721" r="14157" b="19442"/>
          <a:stretch/>
        </p:blipFill>
        <p:spPr>
          <a:xfrm>
            <a:off x="846355" y="3810842"/>
            <a:ext cx="914483" cy="1080000"/>
          </a:xfrm>
          <a:prstGeom prst="rect">
            <a:avLst/>
          </a:prstGeom>
          <a:solidFill>
            <a:schemeClr val="tx2">
              <a:lumMod val="50000"/>
            </a:schemeClr>
          </a:solidFill>
          <a:effectLst>
            <a:outerShdw dist="254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5C25CCB2-0ECF-5E5E-7749-80B397170F3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54" t="7721" r="14157" b="19442"/>
          <a:stretch/>
        </p:blipFill>
        <p:spPr>
          <a:xfrm>
            <a:off x="853909" y="5120850"/>
            <a:ext cx="914483" cy="1080000"/>
          </a:xfrm>
          <a:prstGeom prst="rect">
            <a:avLst/>
          </a:prstGeom>
          <a:solidFill>
            <a:schemeClr val="tx2">
              <a:lumMod val="50000"/>
            </a:schemeClr>
          </a:solidFill>
          <a:effectLst>
            <a:outerShdw dist="254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8" name="Object 17">
            <a:extLst>
              <a:ext uri="{FF2B5EF4-FFF2-40B4-BE49-F238E27FC236}">
                <a16:creationId xmlns:a16="http://schemas.microsoft.com/office/drawing/2014/main" id="{34023D88-F3B9-C4D1-059F-6FCF8B3F54C1}"/>
              </a:ext>
            </a:extLst>
          </p:cNvPr>
          <p:cNvSpPr txBox="1"/>
          <p:nvPr/>
        </p:nvSpPr>
        <p:spPr>
          <a:xfrm>
            <a:off x="1908998" y="1649909"/>
            <a:ext cx="9764116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한식 데이터 레시피 </a:t>
            </a:r>
            <a:r>
              <a:rPr lang="ko-KR" altLang="en-US" sz="120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크롤링</a:t>
            </a:r>
            <a:r>
              <a:rPr lang="ko-KR" altLang="en-US" sz="12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12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12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수집 및 </a:t>
            </a:r>
            <a:r>
              <a:rPr lang="ko-KR" altLang="en-US" sz="120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전처리</a:t>
            </a:r>
            <a:r>
              <a:rPr lang="en-US" altLang="ko-KR" sz="12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), </a:t>
            </a:r>
            <a:r>
              <a:rPr lang="en-US" altLang="ko-KR" sz="120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QnA</a:t>
            </a:r>
            <a:r>
              <a:rPr lang="en-US" altLang="ko-KR" sz="12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2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학습데이터셋 생성</a:t>
            </a:r>
            <a:r>
              <a:rPr lang="en-US" altLang="ko-KR" sz="12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 KoGPT2 </a:t>
            </a:r>
            <a:r>
              <a:rPr lang="ko-KR" altLang="en-US" sz="120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챗봇</a:t>
            </a:r>
            <a:r>
              <a:rPr lang="en-US" altLang="ko-KR" sz="12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2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테스트</a:t>
            </a:r>
            <a:r>
              <a:rPr lang="en-US" altLang="ko-KR" sz="12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20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사전학습 모델 이용 </a:t>
            </a:r>
            <a:r>
              <a:rPr lang="ko-KR" altLang="en-US" sz="1200" err="1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챗봇</a:t>
            </a:r>
            <a:r>
              <a:rPr lang="ko-KR" altLang="en-US" sz="120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전이학습</a:t>
            </a:r>
            <a:endParaRPr lang="en-US" altLang="ko-KR" sz="1200">
              <a:solidFill>
                <a:srgbClr val="FF0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endParaRPr lang="en-US" altLang="ko-KR" sz="120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ko-KR" altLang="en-US" sz="12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최종발표</a:t>
            </a:r>
            <a:endParaRPr lang="en-US" sz="120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9" name="Object 18">
            <a:extLst>
              <a:ext uri="{FF2B5EF4-FFF2-40B4-BE49-F238E27FC236}">
                <a16:creationId xmlns:a16="http://schemas.microsoft.com/office/drawing/2014/main" id="{00E7AB39-1CE0-3359-3C63-B19CC2ACFA78}"/>
              </a:ext>
            </a:extLst>
          </p:cNvPr>
          <p:cNvSpPr txBox="1"/>
          <p:nvPr/>
        </p:nvSpPr>
        <p:spPr>
          <a:xfrm>
            <a:off x="1908999" y="1187949"/>
            <a:ext cx="2748287" cy="41043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067" kern="0" spc="-67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NanumSquare ExtraBold" pitchFamily="34" charset="0"/>
              </a:rPr>
              <a:t>김종우</a:t>
            </a:r>
            <a:endParaRPr lang="en-US" sz="120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0" name="Object 18">
            <a:extLst>
              <a:ext uri="{FF2B5EF4-FFF2-40B4-BE49-F238E27FC236}">
                <a16:creationId xmlns:a16="http://schemas.microsoft.com/office/drawing/2014/main" id="{2519196A-65C8-75A2-AA19-DE1C2F5815E9}"/>
              </a:ext>
            </a:extLst>
          </p:cNvPr>
          <p:cNvSpPr txBox="1"/>
          <p:nvPr/>
        </p:nvSpPr>
        <p:spPr>
          <a:xfrm>
            <a:off x="1908999" y="2500834"/>
            <a:ext cx="2748287" cy="41043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067" kern="0" spc="-67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NanumSquare ExtraBold" pitchFamily="34" charset="0"/>
              </a:rPr>
              <a:t>박성호</a:t>
            </a:r>
            <a:endParaRPr lang="en-US" sz="120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1" name="Object 18">
            <a:extLst>
              <a:ext uri="{FF2B5EF4-FFF2-40B4-BE49-F238E27FC236}">
                <a16:creationId xmlns:a16="http://schemas.microsoft.com/office/drawing/2014/main" id="{97E1E7EE-76DE-E36B-4903-D5186D53D2EF}"/>
              </a:ext>
            </a:extLst>
          </p:cNvPr>
          <p:cNvSpPr txBox="1"/>
          <p:nvPr/>
        </p:nvSpPr>
        <p:spPr>
          <a:xfrm>
            <a:off x="1908998" y="3810839"/>
            <a:ext cx="2748287" cy="41043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067" kern="0" spc="-67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NanumSquare ExtraBold" pitchFamily="34" charset="0"/>
              </a:rPr>
              <a:t>신동희</a:t>
            </a:r>
            <a:endParaRPr lang="en-US" sz="120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2" name="Object 18">
            <a:extLst>
              <a:ext uri="{FF2B5EF4-FFF2-40B4-BE49-F238E27FC236}">
                <a16:creationId xmlns:a16="http://schemas.microsoft.com/office/drawing/2014/main" id="{E68B9532-E2AB-2EF3-4ADC-3B3F05BF19E7}"/>
              </a:ext>
            </a:extLst>
          </p:cNvPr>
          <p:cNvSpPr txBox="1"/>
          <p:nvPr/>
        </p:nvSpPr>
        <p:spPr>
          <a:xfrm>
            <a:off x="1908998" y="5120844"/>
            <a:ext cx="2748287" cy="41043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067" kern="0" spc="-67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NanumSquare ExtraBold" pitchFamily="34" charset="0"/>
              </a:rPr>
              <a:t>정창화</a:t>
            </a:r>
            <a:endParaRPr lang="en-US" sz="120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3" name="Object 17">
            <a:extLst>
              <a:ext uri="{FF2B5EF4-FFF2-40B4-BE49-F238E27FC236}">
                <a16:creationId xmlns:a16="http://schemas.microsoft.com/office/drawing/2014/main" id="{6F10049D-E1E8-DED4-0681-D02966B76729}"/>
              </a:ext>
            </a:extLst>
          </p:cNvPr>
          <p:cNvSpPr txBox="1"/>
          <p:nvPr/>
        </p:nvSpPr>
        <p:spPr>
          <a:xfrm>
            <a:off x="1908998" y="2967335"/>
            <a:ext cx="9764116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중식</a:t>
            </a:r>
            <a:r>
              <a:rPr lang="en-US" altLang="ko-KR" sz="12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</a:t>
            </a:r>
            <a:r>
              <a:rPr lang="ko-KR" altLang="en-US" sz="12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일식 데이터 레시피 </a:t>
            </a:r>
            <a:r>
              <a:rPr lang="ko-KR" altLang="en-US" sz="120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크롤링</a:t>
            </a:r>
            <a:r>
              <a:rPr lang="ko-KR" altLang="en-US" sz="12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12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12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수집 및 </a:t>
            </a:r>
            <a:r>
              <a:rPr lang="ko-KR" altLang="en-US" sz="120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전처리</a:t>
            </a:r>
            <a:r>
              <a:rPr lang="en-US" altLang="ko-KR" sz="12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), </a:t>
            </a:r>
            <a:r>
              <a:rPr lang="en-US" altLang="ko-KR" sz="120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QnA</a:t>
            </a:r>
            <a:r>
              <a:rPr lang="en-US" altLang="ko-KR" sz="12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2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학습데이터셋 생성</a:t>
            </a:r>
            <a:r>
              <a:rPr lang="en-US" altLang="ko-KR" sz="12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20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사전학습 모델 이용 </a:t>
            </a:r>
            <a:r>
              <a:rPr lang="ko-KR" altLang="en-US" sz="1200" err="1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챗봇</a:t>
            </a:r>
            <a:r>
              <a:rPr lang="ko-KR" altLang="en-US" sz="120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전이학습</a:t>
            </a:r>
            <a:endParaRPr lang="en-US" altLang="ko-KR" sz="120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endParaRPr lang="en-US" altLang="ko-KR" sz="1200">
              <a:solidFill>
                <a:srgbClr val="FF0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endParaRPr lang="en-US" altLang="ko-KR" sz="120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en-US" altLang="ko-KR" sz="12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</a:t>
            </a:r>
            <a:r>
              <a:rPr lang="ko-KR" altLang="en-US" sz="12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차 중간발표</a:t>
            </a:r>
            <a:endParaRPr lang="en-US" sz="120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4" name="Object 17">
            <a:extLst>
              <a:ext uri="{FF2B5EF4-FFF2-40B4-BE49-F238E27FC236}">
                <a16:creationId xmlns:a16="http://schemas.microsoft.com/office/drawing/2014/main" id="{FA608E61-82A9-EBA7-19E7-86C3DEBF2A52}"/>
              </a:ext>
            </a:extLst>
          </p:cNvPr>
          <p:cNvSpPr txBox="1"/>
          <p:nvPr/>
        </p:nvSpPr>
        <p:spPr>
          <a:xfrm>
            <a:off x="1908998" y="4278898"/>
            <a:ext cx="9764116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한식 데이터 레시피 </a:t>
            </a:r>
            <a:r>
              <a:rPr lang="ko-KR" altLang="en-US" sz="120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크롤링</a:t>
            </a:r>
            <a:r>
              <a:rPr lang="ko-KR" altLang="en-US" sz="12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12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12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수집 및 </a:t>
            </a:r>
            <a:r>
              <a:rPr lang="ko-KR" altLang="en-US" sz="120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전처리</a:t>
            </a:r>
            <a:r>
              <a:rPr lang="en-US" altLang="ko-KR" sz="12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), </a:t>
            </a:r>
            <a:r>
              <a:rPr lang="en-US" altLang="ko-KR" sz="120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QnA</a:t>
            </a:r>
            <a:r>
              <a:rPr lang="en-US" altLang="ko-KR" sz="12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2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학습데이터셋 생성</a:t>
            </a:r>
            <a:r>
              <a:rPr lang="en-US" altLang="ko-KR" sz="12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20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사전학습 모델 이용 </a:t>
            </a:r>
            <a:r>
              <a:rPr lang="ko-KR" altLang="en-US" sz="1200" err="1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챗봇</a:t>
            </a:r>
            <a:r>
              <a:rPr lang="ko-KR" altLang="en-US" sz="120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전이학습</a:t>
            </a:r>
            <a:endParaRPr lang="en-US" altLang="ko-KR" sz="1200">
              <a:solidFill>
                <a:srgbClr val="FF0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endParaRPr lang="en-US" altLang="ko-KR" sz="120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en-US" altLang="ko-KR" sz="12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</a:t>
            </a:r>
            <a:r>
              <a:rPr lang="ko-KR" altLang="en-US" sz="12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차 중간발표</a:t>
            </a:r>
            <a:endParaRPr lang="en-US" sz="120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5" name="Object 17">
            <a:extLst>
              <a:ext uri="{FF2B5EF4-FFF2-40B4-BE49-F238E27FC236}">
                <a16:creationId xmlns:a16="http://schemas.microsoft.com/office/drawing/2014/main" id="{1D1FFB77-1809-10EF-5F8C-AC9150971D70}"/>
              </a:ext>
            </a:extLst>
          </p:cNvPr>
          <p:cNvSpPr txBox="1"/>
          <p:nvPr/>
        </p:nvSpPr>
        <p:spPr>
          <a:xfrm>
            <a:off x="1908998" y="5590461"/>
            <a:ext cx="9764116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양식 데이터 레시피 </a:t>
            </a:r>
            <a:r>
              <a:rPr lang="ko-KR" altLang="en-US" sz="120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크롤링</a:t>
            </a:r>
            <a:r>
              <a:rPr lang="ko-KR" altLang="en-US" sz="12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12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12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수집 및 </a:t>
            </a:r>
            <a:r>
              <a:rPr lang="ko-KR" altLang="en-US" sz="120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전처리</a:t>
            </a:r>
            <a:r>
              <a:rPr lang="en-US" altLang="ko-KR" sz="12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), </a:t>
            </a:r>
            <a:r>
              <a:rPr lang="ko-KR" altLang="en-US" sz="12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전체 레시피 데이터 </a:t>
            </a:r>
            <a:r>
              <a:rPr lang="ko-KR" altLang="en-US" sz="120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전처리</a:t>
            </a:r>
            <a:r>
              <a:rPr lang="en-US" altLang="ko-KR" sz="12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en-US" altLang="ko-KR" sz="120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QnA</a:t>
            </a:r>
            <a:r>
              <a:rPr lang="en-US" altLang="ko-KR" sz="12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2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학습데이터셋 생성</a:t>
            </a:r>
            <a:r>
              <a:rPr lang="en-US" altLang="ko-KR" sz="12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20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사전학습 모델 이용 </a:t>
            </a:r>
            <a:r>
              <a:rPr lang="ko-KR" altLang="en-US" sz="1200" err="1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챗봇</a:t>
            </a:r>
            <a:r>
              <a:rPr lang="ko-KR" altLang="en-US" sz="120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전이학습</a:t>
            </a:r>
            <a:endParaRPr lang="en-US" altLang="ko-KR" sz="1200">
              <a:solidFill>
                <a:srgbClr val="FF0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endParaRPr lang="en-US" altLang="ko-KR" sz="120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ko-KR" altLang="en-US" sz="12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주제발표</a:t>
            </a:r>
            <a:r>
              <a:rPr lang="en-US" altLang="ko-KR" sz="12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1</a:t>
            </a:r>
            <a:r>
              <a:rPr lang="ko-KR" altLang="en-US" sz="12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차 중간발표</a:t>
            </a:r>
            <a:endParaRPr lang="en-US" sz="120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57FD417-7BEA-EE3B-6067-197755D8688B}"/>
              </a:ext>
            </a:extLst>
          </p:cNvPr>
          <p:cNvSpPr/>
          <p:nvPr/>
        </p:nvSpPr>
        <p:spPr>
          <a:xfrm>
            <a:off x="0" y="184002"/>
            <a:ext cx="104775" cy="7905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30E820-908C-22D3-0445-3E236ACF9343}"/>
              </a:ext>
            </a:extLst>
          </p:cNvPr>
          <p:cNvSpPr txBox="1"/>
          <p:nvPr/>
        </p:nvSpPr>
        <p:spPr>
          <a:xfrm>
            <a:off x="193464" y="347347"/>
            <a:ext cx="13548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조원별역할</a:t>
            </a:r>
            <a:endParaRPr lang="en-US" altLang="ko-KR" sz="2000" b="1">
              <a:solidFill>
                <a:schemeClr val="bg2">
                  <a:lumMod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469798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 flip="none" rotWithShape="1">
          <a:gsLst>
            <a:gs pos="0">
              <a:schemeClr val="accent3">
                <a:lumMod val="89000"/>
              </a:schemeClr>
            </a:gs>
            <a:gs pos="23000">
              <a:schemeClr val="accent3">
                <a:lumMod val="89000"/>
              </a:schemeClr>
            </a:gs>
            <a:gs pos="69000">
              <a:schemeClr val="accent3">
                <a:lumMod val="75000"/>
              </a:schemeClr>
            </a:gs>
            <a:gs pos="97000">
              <a:schemeClr val="accent3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5075274" y="4479852"/>
            <a:ext cx="20120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>
                <a:solidFill>
                  <a:schemeClr val="accent1">
                    <a:lumMod val="75000"/>
                  </a:schemeClr>
                </a:solidFill>
              </a:rPr>
              <a:t>감사합니다</a:t>
            </a:r>
            <a:endParaRPr lang="en-US" altLang="ko-KR" sz="320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54" t="7721" r="14157" b="19442"/>
          <a:stretch/>
        </p:blipFill>
        <p:spPr>
          <a:xfrm>
            <a:off x="5265040" y="1946886"/>
            <a:ext cx="1661920" cy="1962719"/>
          </a:xfrm>
          <a:prstGeom prst="rect">
            <a:avLst/>
          </a:prstGeom>
          <a:effectLst>
            <a:outerShdw dist="254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186" t="85302" r="14157" b="-2883"/>
          <a:stretch/>
        </p:blipFill>
        <p:spPr>
          <a:xfrm>
            <a:off x="5506933" y="3909605"/>
            <a:ext cx="1130506" cy="25226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782585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 flip="none" rotWithShape="1">
          <a:gsLst>
            <a:gs pos="0">
              <a:schemeClr val="accent3">
                <a:lumMod val="89000"/>
              </a:schemeClr>
            </a:gs>
            <a:gs pos="23000">
              <a:schemeClr val="accent3">
                <a:lumMod val="89000"/>
              </a:schemeClr>
            </a:gs>
            <a:gs pos="69000">
              <a:schemeClr val="accent3">
                <a:lumMod val="75000"/>
              </a:schemeClr>
            </a:gs>
            <a:gs pos="97000">
              <a:schemeClr val="accent3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4370752" y="3882877"/>
            <a:ext cx="34504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1" i="0" u="none" strike="noStrike" kern="1200" cap="none" spc="-150" normalizeH="0" baseline="0" noProof="0">
                <a:ln>
                  <a:noFill/>
                </a:ln>
                <a:solidFill>
                  <a:srgbClr val="FBE4C2">
                    <a:lumMod val="25000"/>
                  </a:srgbClr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Recipe Chatbot</a:t>
            </a:r>
            <a:endParaRPr kumimoji="0" lang="ko-KR" altLang="en-US" sz="4000" b="1" i="0" u="none" strike="noStrike" kern="1200" cap="none" spc="-150" normalizeH="0" baseline="0" noProof="0">
              <a:ln>
                <a:noFill/>
              </a:ln>
              <a:solidFill>
                <a:srgbClr val="FBE4C2">
                  <a:lumMod val="25000"/>
                </a:srgbClr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5265038" y="1610336"/>
            <a:ext cx="1661920" cy="2214981"/>
            <a:chOff x="4954772" y="1818167"/>
            <a:chExt cx="2349796" cy="3131772"/>
          </a:xfrm>
        </p:grpSpPr>
        <p:pic>
          <p:nvPicPr>
            <p:cNvPr id="21" name="그림 20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154" t="7721" r="14157" b="19442"/>
            <a:stretch/>
          </p:blipFill>
          <p:spPr>
            <a:xfrm>
              <a:off x="4954772" y="1818167"/>
              <a:ext cx="2349796" cy="2775098"/>
            </a:xfrm>
            <a:prstGeom prst="rect">
              <a:avLst/>
            </a:prstGeom>
            <a:effectLst>
              <a:outerShdw dist="254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186" t="85302" r="14157" b="-2883"/>
            <a:stretch/>
          </p:blipFill>
          <p:spPr>
            <a:xfrm>
              <a:off x="5296786" y="4593265"/>
              <a:ext cx="1598428" cy="35667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" name="TextBox 15"/>
          <p:cNvSpPr txBox="1"/>
          <p:nvPr/>
        </p:nvSpPr>
        <p:spPr>
          <a:xfrm>
            <a:off x="4791794" y="5904309"/>
            <a:ext cx="25667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DC6721">
                    <a:lumMod val="75000"/>
                  </a:srgbClr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2</a:t>
            </a:r>
            <a:r>
              <a:rPr kumimoji="0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DC6721">
                    <a:lumMod val="75000"/>
                  </a:srgbClr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조 김종우 박성호 신동희 정창화</a:t>
            </a:r>
            <a:endParaRPr kumimoji="0" lang="en-US" altLang="ko-KR" sz="1400" b="0" i="0" u="none" strike="noStrike" kern="1200" cap="none" spc="0" normalizeH="0" baseline="0" noProof="0">
              <a:ln>
                <a:noFill/>
              </a:ln>
              <a:solidFill>
                <a:srgbClr val="DC6721">
                  <a:lumMod val="75000"/>
                </a:srgbClr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5678762" y="1318993"/>
            <a:ext cx="834472" cy="230238"/>
            <a:chOff x="5435701" y="1021996"/>
            <a:chExt cx="834472" cy="230238"/>
          </a:xfrm>
        </p:grpSpPr>
        <p:sp>
          <p:nvSpPr>
            <p:cNvPr id="18" name="포인트가 5개인 별 17"/>
            <p:cNvSpPr/>
            <p:nvPr/>
          </p:nvSpPr>
          <p:spPr>
            <a:xfrm>
              <a:off x="5435701" y="1021996"/>
              <a:ext cx="230238" cy="230238"/>
            </a:xfrm>
            <a:prstGeom prst="star5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endParaRPr>
            </a:p>
          </p:txBody>
        </p:sp>
        <p:sp>
          <p:nvSpPr>
            <p:cNvPr id="19" name="포인트가 5개인 별 18"/>
            <p:cNvSpPr/>
            <p:nvPr/>
          </p:nvSpPr>
          <p:spPr>
            <a:xfrm>
              <a:off x="5737818" y="1021996"/>
              <a:ext cx="230238" cy="230238"/>
            </a:xfrm>
            <a:prstGeom prst="star5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endParaRPr>
            </a:p>
          </p:txBody>
        </p:sp>
        <p:sp>
          <p:nvSpPr>
            <p:cNvPr id="20" name="포인트가 5개인 별 19"/>
            <p:cNvSpPr/>
            <p:nvPr/>
          </p:nvSpPr>
          <p:spPr>
            <a:xfrm>
              <a:off x="6039935" y="1021996"/>
              <a:ext cx="230238" cy="230238"/>
            </a:xfrm>
            <a:prstGeom prst="star5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endParaRP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4809659" y="5471386"/>
            <a:ext cx="30123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2F2F2">
                    <a:lumMod val="25000"/>
                  </a:srgbClr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최종 프로젝트 </a:t>
            </a:r>
            <a:r>
              <a:rPr kumimoji="0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F2F2F2">
                    <a:lumMod val="25000"/>
                  </a:srgbClr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– </a:t>
            </a:r>
            <a:r>
              <a:rPr lang="en-US" altLang="ko-KR" b="1">
                <a:solidFill>
                  <a:srgbClr val="F2F2F2">
                    <a:lumMod val="25000"/>
                  </a:srgbClr>
                </a:solidFill>
                <a:latin typeface="나눔바른고딕"/>
                <a:ea typeface="나눔바른고딕"/>
              </a:rPr>
              <a:t>2</a:t>
            </a:r>
            <a:r>
              <a:rPr lang="ko-KR" altLang="en-US" b="1">
                <a:solidFill>
                  <a:srgbClr val="F2F2F2">
                    <a:lumMod val="25000"/>
                  </a:srgbClr>
                </a:solidFill>
                <a:latin typeface="나눔바른고딕"/>
                <a:ea typeface="나눔바른고딕"/>
              </a:rPr>
              <a:t>차 중간 </a:t>
            </a:r>
            <a:r>
              <a:rPr kumimoji="0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2F2F2">
                    <a:lumMod val="25000"/>
                  </a:srgbClr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발표</a:t>
            </a:r>
            <a:endParaRPr kumimoji="0" lang="en-US" altLang="ko-KR" sz="1800" b="1" i="0" u="none" strike="noStrike" kern="1200" cap="none" spc="0" normalizeH="0" baseline="0" noProof="0">
              <a:ln>
                <a:noFill/>
              </a:ln>
              <a:solidFill>
                <a:srgbClr val="F2F2F2">
                  <a:lumMod val="25000"/>
                </a:srgbClr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04259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4138755" y="573672"/>
            <a:ext cx="527710" cy="49590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3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3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01</a:t>
            </a:r>
          </a:p>
          <a:p>
            <a:pPr marL="0" marR="0" lvl="0" indent="0" algn="r" defTabSz="914400" rtl="0" eaLnBrk="1" fontAlgn="auto" latinLnBrk="1" hangingPunct="1">
              <a:lnSpc>
                <a:spcPct val="3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3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02</a:t>
            </a:r>
          </a:p>
          <a:p>
            <a:pPr marL="0" marR="0" lvl="0" indent="0" algn="r" defTabSz="914400" rtl="0" eaLnBrk="1" fontAlgn="auto" latinLnBrk="1" hangingPunct="1">
              <a:lnSpc>
                <a:spcPct val="3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3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03</a:t>
            </a:r>
          </a:p>
          <a:p>
            <a:pPr marL="0" marR="0" lvl="0" indent="0" algn="r" defTabSz="914400" rtl="0" eaLnBrk="1" fontAlgn="auto" latinLnBrk="1" hangingPunct="1">
              <a:lnSpc>
                <a:spcPct val="3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710338" y="1311923"/>
            <a:ext cx="2426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-15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진행사항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710338" y="2580742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-15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타임 테이블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710338" y="3844336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-15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조원별 역할</a:t>
            </a:r>
          </a:p>
        </p:txBody>
      </p:sp>
      <p:grpSp>
        <p:nvGrpSpPr>
          <p:cNvPr id="31" name="그룹 30"/>
          <p:cNvGrpSpPr/>
          <p:nvPr/>
        </p:nvGrpSpPr>
        <p:grpSpPr>
          <a:xfrm flipH="1">
            <a:off x="11374568" y="0"/>
            <a:ext cx="579033" cy="1227831"/>
            <a:chOff x="1066216" y="-1"/>
            <a:chExt cx="2336201" cy="4953878"/>
          </a:xfrm>
          <a:effectLst>
            <a:outerShdw dist="12700" dir="2700000" algn="tl" rotWithShape="0">
              <a:schemeClr val="accent4">
                <a:lumMod val="10000"/>
                <a:alpha val="40000"/>
              </a:schemeClr>
            </a:outerShdw>
          </a:effectLst>
        </p:grpSpPr>
        <p:grpSp>
          <p:nvGrpSpPr>
            <p:cNvPr id="32" name="그룹 31"/>
            <p:cNvGrpSpPr/>
            <p:nvPr/>
          </p:nvGrpSpPr>
          <p:grpSpPr>
            <a:xfrm>
              <a:off x="1066216" y="-1"/>
              <a:ext cx="2336201" cy="4953878"/>
              <a:chOff x="662180" y="-1"/>
              <a:chExt cx="1884872" cy="4242180"/>
            </a:xfrm>
            <a:solidFill>
              <a:schemeClr val="accent2"/>
            </a:solidFill>
          </p:grpSpPr>
          <p:sp>
            <p:nvSpPr>
              <p:cNvPr id="36" name="오각형 35"/>
              <p:cNvSpPr/>
              <p:nvPr/>
            </p:nvSpPr>
            <p:spPr>
              <a:xfrm rot="5400000">
                <a:off x="-516474" y="1178653"/>
                <a:ext cx="4242180" cy="1884872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/>
                  <a:ea typeface="나눔바른고딕"/>
                  <a:cs typeface="+mn-cs"/>
                </a:endParaRPr>
              </a:p>
            </p:txBody>
          </p:sp>
          <p:cxnSp>
            <p:nvCxnSpPr>
              <p:cNvPr id="37" name="직선 연결선 36"/>
              <p:cNvCxnSpPr/>
              <p:nvPr/>
            </p:nvCxnSpPr>
            <p:spPr>
              <a:xfrm>
                <a:off x="793708" y="3111827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/>
              <p:cNvCxnSpPr/>
              <p:nvPr/>
            </p:nvCxnSpPr>
            <p:spPr>
              <a:xfrm>
                <a:off x="793708" y="710870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3" name="그룹 32"/>
            <p:cNvGrpSpPr/>
            <p:nvPr/>
          </p:nvGrpSpPr>
          <p:grpSpPr>
            <a:xfrm>
              <a:off x="1521331" y="1246594"/>
              <a:ext cx="1660292" cy="1960794"/>
              <a:chOff x="5827464" y="1399010"/>
              <a:chExt cx="4436091" cy="5238997"/>
            </a:xfrm>
          </p:grpSpPr>
          <p:pic>
            <p:nvPicPr>
              <p:cNvPr id="34" name="그림 33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154" t="7721" r="14157" b="19442"/>
              <a:stretch/>
            </p:blipFill>
            <p:spPr>
              <a:xfrm>
                <a:off x="5827464" y="1399010"/>
                <a:ext cx="4436091" cy="5238997"/>
              </a:xfrm>
              <a:prstGeom prst="rect">
                <a:avLst/>
              </a:prstGeom>
              <a:effectLst>
                <a:outerShdw dist="254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35" name="그림 34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3186" t="85302" r="14157" b="-2883"/>
              <a:stretch/>
            </p:blipFill>
            <p:spPr>
              <a:xfrm>
                <a:off x="6036693" y="4313065"/>
                <a:ext cx="1598429" cy="35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39" name="TextBox 38"/>
          <p:cNvSpPr txBox="1"/>
          <p:nvPr/>
        </p:nvSpPr>
        <p:spPr>
          <a:xfrm>
            <a:off x="842105" y="1219590"/>
            <a:ext cx="17809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>
                <a:ln>
                  <a:noFill/>
                </a:ln>
                <a:solidFill>
                  <a:srgbClr val="F8B03A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CONTENTS</a:t>
            </a:r>
            <a:endParaRPr kumimoji="0" lang="ko-KR" altLang="en-US" sz="2400" b="1" i="0" u="none" strike="noStrike" kern="1200" cap="none" spc="0" normalizeH="0" baseline="0" noProof="0">
              <a:ln>
                <a:noFill/>
              </a:ln>
              <a:solidFill>
                <a:srgbClr val="F8B03A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cxnSp>
        <p:nvCxnSpPr>
          <p:cNvPr id="44" name="직선 연결선 43"/>
          <p:cNvCxnSpPr/>
          <p:nvPr/>
        </p:nvCxnSpPr>
        <p:spPr>
          <a:xfrm>
            <a:off x="803633" y="1102690"/>
            <a:ext cx="1857882" cy="0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17579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6" name="그룹 2055">
            <a:extLst>
              <a:ext uri="{FF2B5EF4-FFF2-40B4-BE49-F238E27FC236}">
                <a16:creationId xmlns:a16="http://schemas.microsoft.com/office/drawing/2014/main" id="{4E8C4953-AE09-6F54-1FF8-77E7F68E814C}"/>
              </a:ext>
            </a:extLst>
          </p:cNvPr>
          <p:cNvGrpSpPr/>
          <p:nvPr/>
        </p:nvGrpSpPr>
        <p:grpSpPr>
          <a:xfrm flipH="1">
            <a:off x="11374568" y="0"/>
            <a:ext cx="579033" cy="1227831"/>
            <a:chOff x="1066216" y="-1"/>
            <a:chExt cx="2336201" cy="4953878"/>
          </a:xfrm>
          <a:effectLst>
            <a:outerShdw dist="12700" dir="2700000" algn="tl" rotWithShape="0">
              <a:schemeClr val="accent4">
                <a:lumMod val="10000"/>
                <a:alpha val="40000"/>
              </a:schemeClr>
            </a:outerShdw>
          </a:effectLst>
        </p:grpSpPr>
        <p:grpSp>
          <p:nvGrpSpPr>
            <p:cNvPr id="2057" name="그룹 2056">
              <a:extLst>
                <a:ext uri="{FF2B5EF4-FFF2-40B4-BE49-F238E27FC236}">
                  <a16:creationId xmlns:a16="http://schemas.microsoft.com/office/drawing/2014/main" id="{9E72CFF4-C4F3-732D-9169-4E4F81D91DDD}"/>
                </a:ext>
              </a:extLst>
            </p:cNvPr>
            <p:cNvGrpSpPr/>
            <p:nvPr/>
          </p:nvGrpSpPr>
          <p:grpSpPr>
            <a:xfrm>
              <a:off x="1066216" y="-1"/>
              <a:ext cx="2336201" cy="4953878"/>
              <a:chOff x="662180" y="-1"/>
              <a:chExt cx="1884872" cy="4242180"/>
            </a:xfrm>
            <a:solidFill>
              <a:schemeClr val="accent2"/>
            </a:solidFill>
          </p:grpSpPr>
          <p:sp>
            <p:nvSpPr>
              <p:cNvPr id="2061" name="오각형 49">
                <a:extLst>
                  <a:ext uri="{FF2B5EF4-FFF2-40B4-BE49-F238E27FC236}">
                    <a16:creationId xmlns:a16="http://schemas.microsoft.com/office/drawing/2014/main" id="{865817F1-D22F-EAC4-491B-222E57924B35}"/>
                  </a:ext>
                </a:extLst>
              </p:cNvPr>
              <p:cNvSpPr/>
              <p:nvPr/>
            </p:nvSpPr>
            <p:spPr>
              <a:xfrm rot="5400000">
                <a:off x="-516474" y="1178653"/>
                <a:ext cx="4242180" cy="1884872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/>
                  <a:ea typeface="나눔바른고딕"/>
                  <a:cs typeface="+mn-cs"/>
                </a:endParaRPr>
              </a:p>
            </p:txBody>
          </p:sp>
          <p:cxnSp>
            <p:nvCxnSpPr>
              <p:cNvPr id="2062" name="직선 연결선 2061">
                <a:extLst>
                  <a:ext uri="{FF2B5EF4-FFF2-40B4-BE49-F238E27FC236}">
                    <a16:creationId xmlns:a16="http://schemas.microsoft.com/office/drawing/2014/main" id="{0060212F-96B0-2AEF-D4D3-CA9371D05353}"/>
                  </a:ext>
                </a:extLst>
              </p:cNvPr>
              <p:cNvCxnSpPr/>
              <p:nvPr/>
            </p:nvCxnSpPr>
            <p:spPr>
              <a:xfrm>
                <a:off x="793708" y="3111827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3" name="직선 연결선 2062">
                <a:extLst>
                  <a:ext uri="{FF2B5EF4-FFF2-40B4-BE49-F238E27FC236}">
                    <a16:creationId xmlns:a16="http://schemas.microsoft.com/office/drawing/2014/main" id="{0CA55B01-E8EB-EF86-7B1F-7FBF3408025B}"/>
                  </a:ext>
                </a:extLst>
              </p:cNvPr>
              <p:cNvCxnSpPr/>
              <p:nvPr/>
            </p:nvCxnSpPr>
            <p:spPr>
              <a:xfrm>
                <a:off x="793708" y="710870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58" name="그룹 2057">
              <a:extLst>
                <a:ext uri="{FF2B5EF4-FFF2-40B4-BE49-F238E27FC236}">
                  <a16:creationId xmlns:a16="http://schemas.microsoft.com/office/drawing/2014/main" id="{C04CD805-3B87-9EB7-C4FB-0F4584B46085}"/>
                </a:ext>
              </a:extLst>
            </p:cNvPr>
            <p:cNvGrpSpPr/>
            <p:nvPr/>
          </p:nvGrpSpPr>
          <p:grpSpPr>
            <a:xfrm>
              <a:off x="1521331" y="1246594"/>
              <a:ext cx="1660292" cy="1960794"/>
              <a:chOff x="5827464" y="1399010"/>
              <a:chExt cx="4436091" cy="5238997"/>
            </a:xfrm>
          </p:grpSpPr>
          <p:pic>
            <p:nvPicPr>
              <p:cNvPr id="2059" name="그림 2058">
                <a:extLst>
                  <a:ext uri="{FF2B5EF4-FFF2-40B4-BE49-F238E27FC236}">
                    <a16:creationId xmlns:a16="http://schemas.microsoft.com/office/drawing/2014/main" id="{C4778A7E-DB14-B169-4E05-C85879102C0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154" t="7721" r="14157" b="19442"/>
              <a:stretch/>
            </p:blipFill>
            <p:spPr>
              <a:xfrm>
                <a:off x="5827464" y="1399010"/>
                <a:ext cx="4436091" cy="5238997"/>
              </a:xfrm>
              <a:prstGeom prst="rect">
                <a:avLst/>
              </a:prstGeom>
              <a:effectLst>
                <a:outerShdw dist="254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2060" name="그림 2059">
                <a:extLst>
                  <a:ext uri="{FF2B5EF4-FFF2-40B4-BE49-F238E27FC236}">
                    <a16:creationId xmlns:a16="http://schemas.microsoft.com/office/drawing/2014/main" id="{14AEF8A1-5E51-DA0A-927A-80DDE1F61DD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3186" t="85302" r="14157" b="-2883"/>
              <a:stretch/>
            </p:blipFill>
            <p:spPr>
              <a:xfrm>
                <a:off x="6036693" y="4313065"/>
                <a:ext cx="1598429" cy="35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F844BBD-94E4-3639-7AF4-E3F06F78CEDF}"/>
              </a:ext>
            </a:extLst>
          </p:cNvPr>
          <p:cNvSpPr txBox="1"/>
          <p:nvPr/>
        </p:nvSpPr>
        <p:spPr>
          <a:xfrm>
            <a:off x="617412" y="1227831"/>
            <a:ext cx="11674796" cy="3473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>
                <a:solidFill>
                  <a:srgbClr val="3A3838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재료의 세분화 필요성</a:t>
            </a:r>
            <a:endParaRPr lang="en-US" altLang="ko-KR" sz="2400">
              <a:solidFill>
                <a:srgbClr val="3A3838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2800" b="1">
              <a:solidFill>
                <a:srgbClr val="3A3838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2000">
                <a:solidFill>
                  <a:srgbClr val="3A3838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질문에서 재료를 구별하여 해당 재료가 들어있는 </a:t>
            </a:r>
            <a:r>
              <a:rPr lang="ko-KR" altLang="en-US" sz="2000" err="1">
                <a:solidFill>
                  <a:srgbClr val="3A3838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요리이름과</a:t>
            </a:r>
            <a:r>
              <a:rPr lang="ko-KR" altLang="en-US" sz="2000">
                <a:solidFill>
                  <a:srgbClr val="3A3838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레시피를 답변</a:t>
            </a:r>
            <a:endParaRPr lang="en-US" altLang="ko-KR" sz="2000">
              <a:solidFill>
                <a:srgbClr val="3A3838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2000">
                <a:solidFill>
                  <a:srgbClr val="3A3838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주재료 </a:t>
            </a:r>
            <a:r>
              <a:rPr lang="en-US" altLang="ko-KR" sz="2000">
                <a:solidFill>
                  <a:srgbClr val="3A3838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/ </a:t>
            </a:r>
            <a:r>
              <a:rPr lang="ko-KR" altLang="en-US" sz="2000" err="1">
                <a:solidFill>
                  <a:srgbClr val="3A3838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부재료</a:t>
            </a:r>
            <a:r>
              <a:rPr lang="ko-KR" altLang="en-US" sz="2000">
                <a:solidFill>
                  <a:srgbClr val="3A3838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</a:t>
            </a:r>
            <a:r>
              <a:rPr lang="en-US" altLang="ko-KR" sz="2000">
                <a:solidFill>
                  <a:srgbClr val="3A3838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/ </a:t>
            </a:r>
            <a:r>
              <a:rPr lang="ko-KR" altLang="en-US" sz="2000">
                <a:solidFill>
                  <a:srgbClr val="3A3838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소스 등 세분화</a:t>
            </a:r>
            <a:endParaRPr lang="en-US" altLang="ko-KR" sz="2000">
              <a:solidFill>
                <a:srgbClr val="3A3838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2000">
                <a:solidFill>
                  <a:srgbClr val="3A3838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기존 </a:t>
            </a:r>
            <a:r>
              <a:rPr lang="ko-KR" altLang="en-US" sz="2000" err="1">
                <a:solidFill>
                  <a:srgbClr val="3A3838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크롤링을</a:t>
            </a:r>
            <a:r>
              <a:rPr lang="ko-KR" altLang="en-US" sz="2000">
                <a:solidFill>
                  <a:srgbClr val="3A3838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변형하여 재료를 재 </a:t>
            </a:r>
            <a:r>
              <a:rPr lang="ko-KR" altLang="en-US" sz="2000" err="1">
                <a:solidFill>
                  <a:srgbClr val="3A3838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크롤링</a:t>
            </a:r>
            <a:endParaRPr lang="en-US" altLang="ko-KR" sz="2000">
              <a:solidFill>
                <a:srgbClr val="3A3838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600" b="0" i="0" u="none" strike="noStrike" kern="1200" cap="none" spc="0" normalizeH="0" baseline="0" noProof="0">
              <a:ln>
                <a:noFill/>
              </a:ln>
              <a:solidFill>
                <a:srgbClr val="3A3838"/>
              </a:solidFill>
              <a:effectLst/>
              <a:uLnTx/>
              <a:uFillTx/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3DEE238-2455-2203-8D1B-FCBEF1A104A7}"/>
              </a:ext>
            </a:extLst>
          </p:cNvPr>
          <p:cNvSpPr/>
          <p:nvPr/>
        </p:nvSpPr>
        <p:spPr>
          <a:xfrm>
            <a:off x="0" y="184002"/>
            <a:ext cx="104775" cy="7905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55140-D9D4-8DEF-3B22-D7D31832A35B}"/>
              </a:ext>
            </a:extLst>
          </p:cNvPr>
          <p:cNvSpPr txBox="1"/>
          <p:nvPr/>
        </p:nvSpPr>
        <p:spPr>
          <a:xfrm>
            <a:off x="193464" y="347347"/>
            <a:ext cx="11208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F2F2F2">
                    <a:lumMod val="25000"/>
                  </a:srgb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진행내용</a:t>
            </a:r>
            <a:endParaRPr kumimoji="0" lang="en-US" altLang="ko-KR" sz="2000" b="1" i="0" u="none" strike="noStrike" kern="1200" cap="none" spc="0" normalizeH="0" baseline="0" noProof="0">
              <a:ln>
                <a:noFill/>
              </a:ln>
              <a:solidFill>
                <a:srgbClr val="F2F2F2">
                  <a:lumMod val="25000"/>
                </a:srgbClr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E02D8B-EF37-5361-BFCC-6B10EAC2F79F}"/>
              </a:ext>
            </a:extLst>
          </p:cNvPr>
          <p:cNvSpPr txBox="1"/>
          <p:nvPr/>
        </p:nvSpPr>
        <p:spPr>
          <a:xfrm>
            <a:off x="1402973" y="362736"/>
            <a:ext cx="6613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나눔스퀘어OTF_ac ExtraBold" panose="020B0600000101010101" pitchFamily="34" charset="-127"/>
                <a:ea typeface="나눔스퀘어OTF_ac ExtraBold" panose="020B0600000101010101" pitchFamily="34" charset="-127"/>
                <a:cs typeface="+mn-cs"/>
              </a:rPr>
              <a:t>1. </a:t>
            </a:r>
            <a:r>
              <a:rPr kumimoji="0" lang="ko-KR" altLang="en-US" sz="1800" i="0" u="none" strike="noStrike" kern="1200" cap="none" spc="0" normalizeH="0" baseline="0" noProof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나눔스퀘어OTF_ac ExtraBold" panose="020B0600000101010101" pitchFamily="34" charset="-127"/>
                <a:ea typeface="나눔스퀘어OTF_ac ExtraBold" panose="020B0600000101010101" pitchFamily="34" charset="-127"/>
                <a:cs typeface="+mn-cs"/>
              </a:rPr>
              <a:t>재료 구분 </a:t>
            </a:r>
            <a:r>
              <a:rPr kumimoji="0" lang="ko-KR" altLang="en-US" sz="1800" i="0" u="none" strike="noStrike" kern="1200" cap="none" spc="0" normalizeH="0" baseline="0" noProof="0" err="1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나눔스퀘어OTF_ac ExtraBold" panose="020B0600000101010101" pitchFamily="34" charset="-127"/>
                <a:ea typeface="나눔스퀘어OTF_ac ExtraBold" panose="020B0600000101010101" pitchFamily="34" charset="-127"/>
                <a:cs typeface="+mn-cs"/>
              </a:rPr>
              <a:t>크롤링</a:t>
            </a:r>
            <a:endParaRPr kumimoji="0" lang="ko-KR" altLang="en-US" sz="1800" i="0" u="none" strike="noStrike" kern="1200" cap="none" spc="0" normalizeH="0" baseline="0" noProof="0">
              <a:ln>
                <a:noFill/>
              </a:ln>
              <a:solidFill>
                <a:srgbClr val="3A3838"/>
              </a:solidFill>
              <a:effectLst/>
              <a:uLnTx/>
              <a:uFillTx/>
              <a:latin typeface="나눔스퀘어OTF_ac ExtraBold" panose="020B0600000101010101" pitchFamily="34" charset="-127"/>
              <a:ea typeface="나눔스퀘어OTF_ac ExtraBold" panose="020B0600000101010101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856140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6" name="그룹 2055">
            <a:extLst>
              <a:ext uri="{FF2B5EF4-FFF2-40B4-BE49-F238E27FC236}">
                <a16:creationId xmlns:a16="http://schemas.microsoft.com/office/drawing/2014/main" id="{4E8C4953-AE09-6F54-1FF8-77E7F68E814C}"/>
              </a:ext>
            </a:extLst>
          </p:cNvPr>
          <p:cNvGrpSpPr/>
          <p:nvPr/>
        </p:nvGrpSpPr>
        <p:grpSpPr>
          <a:xfrm flipH="1">
            <a:off x="11374568" y="0"/>
            <a:ext cx="579033" cy="1227831"/>
            <a:chOff x="1066216" y="-1"/>
            <a:chExt cx="2336201" cy="4953878"/>
          </a:xfrm>
          <a:effectLst>
            <a:outerShdw dist="12700" dir="2700000" algn="tl" rotWithShape="0">
              <a:schemeClr val="accent4">
                <a:lumMod val="10000"/>
                <a:alpha val="40000"/>
              </a:schemeClr>
            </a:outerShdw>
          </a:effectLst>
        </p:grpSpPr>
        <p:grpSp>
          <p:nvGrpSpPr>
            <p:cNvPr id="2057" name="그룹 2056">
              <a:extLst>
                <a:ext uri="{FF2B5EF4-FFF2-40B4-BE49-F238E27FC236}">
                  <a16:creationId xmlns:a16="http://schemas.microsoft.com/office/drawing/2014/main" id="{9E72CFF4-C4F3-732D-9169-4E4F81D91DDD}"/>
                </a:ext>
              </a:extLst>
            </p:cNvPr>
            <p:cNvGrpSpPr/>
            <p:nvPr/>
          </p:nvGrpSpPr>
          <p:grpSpPr>
            <a:xfrm>
              <a:off x="1066216" y="-1"/>
              <a:ext cx="2336201" cy="4953878"/>
              <a:chOff x="662180" y="-1"/>
              <a:chExt cx="1884872" cy="4242180"/>
            </a:xfrm>
            <a:solidFill>
              <a:schemeClr val="accent2"/>
            </a:solidFill>
          </p:grpSpPr>
          <p:sp>
            <p:nvSpPr>
              <p:cNvPr id="2061" name="오각형 49">
                <a:extLst>
                  <a:ext uri="{FF2B5EF4-FFF2-40B4-BE49-F238E27FC236}">
                    <a16:creationId xmlns:a16="http://schemas.microsoft.com/office/drawing/2014/main" id="{865817F1-D22F-EAC4-491B-222E57924B35}"/>
                  </a:ext>
                </a:extLst>
              </p:cNvPr>
              <p:cNvSpPr/>
              <p:nvPr/>
            </p:nvSpPr>
            <p:spPr>
              <a:xfrm rot="5400000">
                <a:off x="-516474" y="1178653"/>
                <a:ext cx="4242180" cy="1884872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/>
                  <a:ea typeface="나눔바른고딕"/>
                  <a:cs typeface="+mn-cs"/>
                </a:endParaRPr>
              </a:p>
            </p:txBody>
          </p:sp>
          <p:cxnSp>
            <p:nvCxnSpPr>
              <p:cNvPr id="2062" name="직선 연결선 2061">
                <a:extLst>
                  <a:ext uri="{FF2B5EF4-FFF2-40B4-BE49-F238E27FC236}">
                    <a16:creationId xmlns:a16="http://schemas.microsoft.com/office/drawing/2014/main" id="{0060212F-96B0-2AEF-D4D3-CA9371D05353}"/>
                  </a:ext>
                </a:extLst>
              </p:cNvPr>
              <p:cNvCxnSpPr/>
              <p:nvPr/>
            </p:nvCxnSpPr>
            <p:spPr>
              <a:xfrm>
                <a:off x="793708" y="3111827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3" name="직선 연결선 2062">
                <a:extLst>
                  <a:ext uri="{FF2B5EF4-FFF2-40B4-BE49-F238E27FC236}">
                    <a16:creationId xmlns:a16="http://schemas.microsoft.com/office/drawing/2014/main" id="{0CA55B01-E8EB-EF86-7B1F-7FBF3408025B}"/>
                  </a:ext>
                </a:extLst>
              </p:cNvPr>
              <p:cNvCxnSpPr/>
              <p:nvPr/>
            </p:nvCxnSpPr>
            <p:spPr>
              <a:xfrm>
                <a:off x="793708" y="710870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58" name="그룹 2057">
              <a:extLst>
                <a:ext uri="{FF2B5EF4-FFF2-40B4-BE49-F238E27FC236}">
                  <a16:creationId xmlns:a16="http://schemas.microsoft.com/office/drawing/2014/main" id="{C04CD805-3B87-9EB7-C4FB-0F4584B46085}"/>
                </a:ext>
              </a:extLst>
            </p:cNvPr>
            <p:cNvGrpSpPr/>
            <p:nvPr/>
          </p:nvGrpSpPr>
          <p:grpSpPr>
            <a:xfrm>
              <a:off x="1521331" y="1246594"/>
              <a:ext cx="1660292" cy="1960794"/>
              <a:chOff x="5827464" y="1399010"/>
              <a:chExt cx="4436091" cy="5238997"/>
            </a:xfrm>
          </p:grpSpPr>
          <p:pic>
            <p:nvPicPr>
              <p:cNvPr id="2059" name="그림 2058">
                <a:extLst>
                  <a:ext uri="{FF2B5EF4-FFF2-40B4-BE49-F238E27FC236}">
                    <a16:creationId xmlns:a16="http://schemas.microsoft.com/office/drawing/2014/main" id="{C4778A7E-DB14-B169-4E05-C85879102C0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154" t="7721" r="14157" b="19442"/>
              <a:stretch/>
            </p:blipFill>
            <p:spPr>
              <a:xfrm>
                <a:off x="5827464" y="1399010"/>
                <a:ext cx="4436091" cy="5238997"/>
              </a:xfrm>
              <a:prstGeom prst="rect">
                <a:avLst/>
              </a:prstGeom>
              <a:effectLst>
                <a:outerShdw dist="254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2060" name="그림 2059">
                <a:extLst>
                  <a:ext uri="{FF2B5EF4-FFF2-40B4-BE49-F238E27FC236}">
                    <a16:creationId xmlns:a16="http://schemas.microsoft.com/office/drawing/2014/main" id="{14AEF8A1-5E51-DA0A-927A-80DDE1F61DD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3186" t="85302" r="14157" b="-2883"/>
              <a:stretch/>
            </p:blipFill>
            <p:spPr>
              <a:xfrm>
                <a:off x="6036693" y="4313065"/>
                <a:ext cx="1598429" cy="35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D3DEE238-2455-2203-8D1B-FCBEF1A104A7}"/>
              </a:ext>
            </a:extLst>
          </p:cNvPr>
          <p:cNvSpPr/>
          <p:nvPr/>
        </p:nvSpPr>
        <p:spPr>
          <a:xfrm>
            <a:off x="0" y="184002"/>
            <a:ext cx="104775" cy="7905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55140-D9D4-8DEF-3B22-D7D31832A35B}"/>
              </a:ext>
            </a:extLst>
          </p:cNvPr>
          <p:cNvSpPr txBox="1"/>
          <p:nvPr/>
        </p:nvSpPr>
        <p:spPr>
          <a:xfrm>
            <a:off x="193464" y="347347"/>
            <a:ext cx="11208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F2F2F2">
                    <a:lumMod val="25000"/>
                  </a:srgb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진행내용</a:t>
            </a:r>
            <a:endParaRPr kumimoji="0" lang="en-US" altLang="ko-KR" sz="2000" b="1" i="0" u="none" strike="noStrike" kern="1200" cap="none" spc="0" normalizeH="0" baseline="0" noProof="0">
              <a:ln>
                <a:noFill/>
              </a:ln>
              <a:solidFill>
                <a:srgbClr val="F2F2F2">
                  <a:lumMod val="25000"/>
                </a:srgbClr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E02D8B-EF37-5361-BFCC-6B10EAC2F79F}"/>
              </a:ext>
            </a:extLst>
          </p:cNvPr>
          <p:cNvSpPr txBox="1"/>
          <p:nvPr/>
        </p:nvSpPr>
        <p:spPr>
          <a:xfrm>
            <a:off x="1402973" y="362736"/>
            <a:ext cx="4600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나눔스퀘어OTF_ac ExtraBold" panose="020B0600000101010101" pitchFamily="34" charset="-127"/>
                <a:ea typeface="나눔스퀘어OTF_ac ExtraBold" panose="020B0600000101010101" pitchFamily="34" charset="-127"/>
                <a:cs typeface="+mn-cs"/>
              </a:rPr>
              <a:t>1. </a:t>
            </a: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나눔스퀘어OTF_ac ExtraBold" panose="020B0600000101010101" pitchFamily="34" charset="-127"/>
                <a:ea typeface="나눔스퀘어OTF_ac ExtraBold" panose="020B0600000101010101" pitchFamily="34" charset="-127"/>
                <a:cs typeface="+mn-cs"/>
              </a:rPr>
              <a:t>재료 구분 </a:t>
            </a:r>
            <a:r>
              <a:rPr kumimoji="0" lang="ko-KR" altLang="en-US" sz="1800" b="0" i="0" u="none" strike="noStrike" kern="1200" cap="none" spc="0" normalizeH="0" baseline="0" noProof="0" err="1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나눔스퀘어OTF_ac ExtraBold" panose="020B0600000101010101" pitchFamily="34" charset="-127"/>
                <a:ea typeface="나눔스퀘어OTF_ac ExtraBold" panose="020B0600000101010101" pitchFamily="34" charset="-127"/>
                <a:cs typeface="+mn-cs"/>
              </a:rPr>
              <a:t>크롤링</a:t>
            </a: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3A3838"/>
              </a:solidFill>
              <a:effectLst/>
              <a:uLnTx/>
              <a:uFillTx/>
              <a:latin typeface="나눔스퀘어OTF_ac ExtraBold" panose="020B0600000101010101" pitchFamily="34" charset="-127"/>
              <a:ea typeface="나눔스퀘어OTF_ac ExtraBold" panose="020B0600000101010101" pitchFamily="34" charset="-127"/>
              <a:cs typeface="+mn-cs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868" y="2100179"/>
            <a:ext cx="10058400" cy="140717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02972" y="3958225"/>
            <a:ext cx="948214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분량 </a:t>
            </a: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: 2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인분 기준</a:t>
            </a:r>
            <a:endParaRPr lang="en-US" altLang="ko-KR" sz="1600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주재료 </a:t>
            </a: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: 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갈치</a:t>
            </a: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 100g,  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단호박 </a:t>
            </a: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30g, 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새우 </a:t>
            </a: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50g, 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표고버섯 </a:t>
            </a: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20g</a:t>
            </a:r>
          </a:p>
          <a:p>
            <a:r>
              <a:rPr lang="ko-KR" altLang="en-US" sz="1600" err="1">
                <a:latin typeface="한컴 고딕" panose="02000500000000000000" pitchFamily="2" charset="-127"/>
                <a:ea typeface="한컴 고딕" panose="02000500000000000000" pitchFamily="2" charset="-127"/>
              </a:rPr>
              <a:t>부재료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 </a:t>
            </a: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: </a:t>
            </a:r>
            <a:r>
              <a:rPr lang="ko-KR" altLang="en-US" sz="1600" err="1">
                <a:latin typeface="한컴 고딕" panose="02000500000000000000" pitchFamily="2" charset="-127"/>
                <a:ea typeface="한컴 고딕" panose="02000500000000000000" pitchFamily="2" charset="-127"/>
              </a:rPr>
              <a:t>봄동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 </a:t>
            </a: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10g, 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당근</a:t>
            </a: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 1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개</a:t>
            </a:r>
            <a:endParaRPr lang="en-US" altLang="ko-KR" sz="1600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양념 </a:t>
            </a: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: 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간장 </a:t>
            </a: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1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과 </a:t>
            </a: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½</a:t>
            </a:r>
            <a:r>
              <a:rPr lang="ko-KR" altLang="en-US" sz="1600" err="1">
                <a:latin typeface="한컴 고딕" panose="02000500000000000000" pitchFamily="2" charset="-127"/>
                <a:ea typeface="한컴 고딕" panose="02000500000000000000" pitchFamily="2" charset="-127"/>
              </a:rPr>
              <a:t>큰술</a:t>
            </a: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, 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정종 </a:t>
            </a: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1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과 </a:t>
            </a: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½</a:t>
            </a:r>
            <a:r>
              <a:rPr lang="ko-KR" altLang="en-US" sz="1600" err="1">
                <a:latin typeface="한컴 고딕" panose="02000500000000000000" pitchFamily="2" charset="-127"/>
                <a:ea typeface="한컴 고딕" panose="02000500000000000000" pitchFamily="2" charset="-127"/>
              </a:rPr>
              <a:t>큰술</a:t>
            </a: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, 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미림 </a:t>
            </a: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1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과 </a:t>
            </a: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½</a:t>
            </a:r>
            <a:r>
              <a:rPr lang="ko-KR" altLang="en-US" sz="1600" err="1">
                <a:latin typeface="한컴 고딕" panose="02000500000000000000" pitchFamily="2" charset="-127"/>
                <a:ea typeface="한컴 고딕" panose="02000500000000000000" pitchFamily="2" charset="-127"/>
              </a:rPr>
              <a:t>큰술</a:t>
            </a: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, </a:t>
            </a:r>
            <a:r>
              <a:rPr lang="ko-KR" altLang="en-US" sz="1600" err="1">
                <a:latin typeface="한컴 고딕" panose="02000500000000000000" pitchFamily="2" charset="-127"/>
                <a:ea typeface="한컴 고딕" panose="02000500000000000000" pitchFamily="2" charset="-127"/>
              </a:rPr>
              <a:t>다시물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 </a:t>
            </a: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1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컵</a:t>
            </a:r>
            <a:endParaRPr lang="en-US" altLang="ko-KR" sz="1600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endParaRPr lang="en-US" altLang="ko-KR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r>
              <a:rPr lang="en-US" altLang="ko-KR">
                <a:latin typeface="한컴 고딕" panose="02000500000000000000" pitchFamily="2" charset="-127"/>
                <a:ea typeface="한컴 고딕" panose="02000500000000000000" pitchFamily="2" charset="-127"/>
              </a:rPr>
              <a:t>- </a:t>
            </a:r>
            <a:r>
              <a:rPr lang="ko-KR" altLang="en-US">
                <a:latin typeface="한컴 고딕" panose="02000500000000000000" pitchFamily="2" charset="-127"/>
                <a:ea typeface="한컴 고딕" panose="02000500000000000000" pitchFamily="2" charset="-127"/>
              </a:rPr>
              <a:t>재료를 </a:t>
            </a:r>
            <a:r>
              <a:rPr lang="ko-KR" altLang="en-US" err="1">
                <a:latin typeface="한컴 고딕" panose="02000500000000000000" pitchFamily="2" charset="-127"/>
                <a:ea typeface="한컴 고딕" panose="02000500000000000000" pitchFamily="2" charset="-127"/>
              </a:rPr>
              <a:t>구분지어</a:t>
            </a:r>
            <a:r>
              <a:rPr lang="ko-KR" altLang="en-US">
                <a:latin typeface="한컴 고딕" panose="02000500000000000000" pitchFamily="2" charset="-127"/>
                <a:ea typeface="한컴 고딕" panose="02000500000000000000" pitchFamily="2" charset="-127"/>
              </a:rPr>
              <a:t> 필수적인 재료를 구별하여 데이터베이스에서 검색할 수 있게 함</a:t>
            </a:r>
            <a:endParaRPr lang="en-US" altLang="ko-KR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101306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6" name="그룹 2055">
            <a:extLst>
              <a:ext uri="{FF2B5EF4-FFF2-40B4-BE49-F238E27FC236}">
                <a16:creationId xmlns:a16="http://schemas.microsoft.com/office/drawing/2014/main" id="{4E8C4953-AE09-6F54-1FF8-77E7F68E814C}"/>
              </a:ext>
            </a:extLst>
          </p:cNvPr>
          <p:cNvGrpSpPr/>
          <p:nvPr/>
        </p:nvGrpSpPr>
        <p:grpSpPr>
          <a:xfrm flipH="1">
            <a:off x="11374568" y="0"/>
            <a:ext cx="579033" cy="1227831"/>
            <a:chOff x="1066216" y="-1"/>
            <a:chExt cx="2336201" cy="4953878"/>
          </a:xfrm>
          <a:effectLst>
            <a:outerShdw dist="12700" dir="2700000" algn="tl" rotWithShape="0">
              <a:schemeClr val="accent4">
                <a:lumMod val="10000"/>
                <a:alpha val="40000"/>
              </a:schemeClr>
            </a:outerShdw>
          </a:effectLst>
        </p:grpSpPr>
        <p:grpSp>
          <p:nvGrpSpPr>
            <p:cNvPr id="2057" name="그룹 2056">
              <a:extLst>
                <a:ext uri="{FF2B5EF4-FFF2-40B4-BE49-F238E27FC236}">
                  <a16:creationId xmlns:a16="http://schemas.microsoft.com/office/drawing/2014/main" id="{9E72CFF4-C4F3-732D-9169-4E4F81D91DDD}"/>
                </a:ext>
              </a:extLst>
            </p:cNvPr>
            <p:cNvGrpSpPr/>
            <p:nvPr/>
          </p:nvGrpSpPr>
          <p:grpSpPr>
            <a:xfrm>
              <a:off x="1066216" y="-1"/>
              <a:ext cx="2336201" cy="4953878"/>
              <a:chOff x="662180" y="-1"/>
              <a:chExt cx="1884872" cy="4242180"/>
            </a:xfrm>
            <a:solidFill>
              <a:schemeClr val="accent2"/>
            </a:solidFill>
          </p:grpSpPr>
          <p:sp>
            <p:nvSpPr>
              <p:cNvPr id="2061" name="오각형 49">
                <a:extLst>
                  <a:ext uri="{FF2B5EF4-FFF2-40B4-BE49-F238E27FC236}">
                    <a16:creationId xmlns:a16="http://schemas.microsoft.com/office/drawing/2014/main" id="{865817F1-D22F-EAC4-491B-222E57924B35}"/>
                  </a:ext>
                </a:extLst>
              </p:cNvPr>
              <p:cNvSpPr/>
              <p:nvPr/>
            </p:nvSpPr>
            <p:spPr>
              <a:xfrm rot="5400000">
                <a:off x="-516474" y="1178653"/>
                <a:ext cx="4242180" cy="1884872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/>
                  <a:ea typeface="나눔바른고딕"/>
                  <a:cs typeface="+mn-cs"/>
                </a:endParaRPr>
              </a:p>
            </p:txBody>
          </p:sp>
          <p:cxnSp>
            <p:nvCxnSpPr>
              <p:cNvPr id="2062" name="직선 연결선 2061">
                <a:extLst>
                  <a:ext uri="{FF2B5EF4-FFF2-40B4-BE49-F238E27FC236}">
                    <a16:creationId xmlns:a16="http://schemas.microsoft.com/office/drawing/2014/main" id="{0060212F-96B0-2AEF-D4D3-CA9371D05353}"/>
                  </a:ext>
                </a:extLst>
              </p:cNvPr>
              <p:cNvCxnSpPr/>
              <p:nvPr/>
            </p:nvCxnSpPr>
            <p:spPr>
              <a:xfrm>
                <a:off x="793708" y="3111827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3" name="직선 연결선 2062">
                <a:extLst>
                  <a:ext uri="{FF2B5EF4-FFF2-40B4-BE49-F238E27FC236}">
                    <a16:creationId xmlns:a16="http://schemas.microsoft.com/office/drawing/2014/main" id="{0CA55B01-E8EB-EF86-7B1F-7FBF3408025B}"/>
                  </a:ext>
                </a:extLst>
              </p:cNvPr>
              <p:cNvCxnSpPr/>
              <p:nvPr/>
            </p:nvCxnSpPr>
            <p:spPr>
              <a:xfrm>
                <a:off x="793708" y="710870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58" name="그룹 2057">
              <a:extLst>
                <a:ext uri="{FF2B5EF4-FFF2-40B4-BE49-F238E27FC236}">
                  <a16:creationId xmlns:a16="http://schemas.microsoft.com/office/drawing/2014/main" id="{C04CD805-3B87-9EB7-C4FB-0F4584B46085}"/>
                </a:ext>
              </a:extLst>
            </p:cNvPr>
            <p:cNvGrpSpPr/>
            <p:nvPr/>
          </p:nvGrpSpPr>
          <p:grpSpPr>
            <a:xfrm>
              <a:off x="1521331" y="1246594"/>
              <a:ext cx="1660292" cy="1960794"/>
              <a:chOff x="5827464" y="1399010"/>
              <a:chExt cx="4436091" cy="5238997"/>
            </a:xfrm>
          </p:grpSpPr>
          <p:pic>
            <p:nvPicPr>
              <p:cNvPr id="2059" name="그림 2058">
                <a:extLst>
                  <a:ext uri="{FF2B5EF4-FFF2-40B4-BE49-F238E27FC236}">
                    <a16:creationId xmlns:a16="http://schemas.microsoft.com/office/drawing/2014/main" id="{C4778A7E-DB14-B169-4E05-C85879102C0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154" t="7721" r="14157" b="19442"/>
              <a:stretch/>
            </p:blipFill>
            <p:spPr>
              <a:xfrm>
                <a:off x="5827464" y="1399010"/>
                <a:ext cx="4436091" cy="5238997"/>
              </a:xfrm>
              <a:prstGeom prst="rect">
                <a:avLst/>
              </a:prstGeom>
              <a:effectLst>
                <a:outerShdw dist="254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2060" name="그림 2059">
                <a:extLst>
                  <a:ext uri="{FF2B5EF4-FFF2-40B4-BE49-F238E27FC236}">
                    <a16:creationId xmlns:a16="http://schemas.microsoft.com/office/drawing/2014/main" id="{14AEF8A1-5E51-DA0A-927A-80DDE1F61DD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3186" t="85302" r="14157" b="-2883"/>
              <a:stretch/>
            </p:blipFill>
            <p:spPr>
              <a:xfrm>
                <a:off x="6036693" y="4313065"/>
                <a:ext cx="1598429" cy="35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D3DEE238-2455-2203-8D1B-FCBEF1A104A7}"/>
              </a:ext>
            </a:extLst>
          </p:cNvPr>
          <p:cNvSpPr/>
          <p:nvPr/>
        </p:nvSpPr>
        <p:spPr>
          <a:xfrm>
            <a:off x="0" y="184002"/>
            <a:ext cx="104775" cy="7905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55140-D9D4-8DEF-3B22-D7D31832A35B}"/>
              </a:ext>
            </a:extLst>
          </p:cNvPr>
          <p:cNvSpPr txBox="1"/>
          <p:nvPr/>
        </p:nvSpPr>
        <p:spPr>
          <a:xfrm>
            <a:off x="193464" y="347347"/>
            <a:ext cx="11208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F2F2F2">
                    <a:lumMod val="25000"/>
                  </a:srgb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진행내용</a:t>
            </a:r>
            <a:endParaRPr kumimoji="0" lang="en-US" altLang="ko-KR" sz="2000" b="1" i="0" u="none" strike="noStrike" kern="1200" cap="none" spc="0" normalizeH="0" baseline="0" noProof="0">
              <a:ln>
                <a:noFill/>
              </a:ln>
              <a:solidFill>
                <a:srgbClr val="F2F2F2">
                  <a:lumMod val="25000"/>
                </a:srgbClr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E02D8B-EF37-5361-BFCC-6B10EAC2F79F}"/>
              </a:ext>
            </a:extLst>
          </p:cNvPr>
          <p:cNvSpPr txBox="1"/>
          <p:nvPr/>
        </p:nvSpPr>
        <p:spPr>
          <a:xfrm>
            <a:off x="1402973" y="362736"/>
            <a:ext cx="4600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나눔스퀘어OTF_ac ExtraBold" panose="020B0600000101010101" pitchFamily="34" charset="-127"/>
                <a:ea typeface="나눔스퀘어OTF_ac ExtraBold" panose="020B0600000101010101" pitchFamily="34" charset="-127"/>
                <a:cs typeface="+mn-cs"/>
              </a:rPr>
              <a:t>2. </a:t>
            </a: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나눔스퀘어OTF_ac ExtraBold" panose="020B0600000101010101" pitchFamily="34" charset="-127"/>
                <a:ea typeface="나눔스퀘어OTF_ac ExtraBold" panose="020B0600000101010101" pitchFamily="34" charset="-127"/>
                <a:cs typeface="+mn-cs"/>
              </a:rPr>
              <a:t>재료 구분 모델 생성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F6B9193-1162-45AA-B0DD-77FB2A0526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823" y="818351"/>
            <a:ext cx="4993860" cy="569230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6FA5A6B-52F9-44BF-8562-D695E7AF84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8701" y="818351"/>
            <a:ext cx="6098729" cy="255003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AAFC6E5-3CBE-44E0-B817-6DC78EFDE370}"/>
              </a:ext>
            </a:extLst>
          </p:cNvPr>
          <p:cNvSpPr txBox="1"/>
          <p:nvPr/>
        </p:nvSpPr>
        <p:spPr>
          <a:xfrm>
            <a:off x="6119964" y="3965511"/>
            <a:ext cx="4404049" cy="2446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>
                <a:latin typeface="한컴 고딕" panose="02000500000000000000" pitchFamily="2" charset="-127"/>
                <a:ea typeface="한컴 고딕" panose="02000500000000000000" pitchFamily="2" charset="-127"/>
              </a:rPr>
              <a:t>재료들이 포함된 질문을 분석해서</a:t>
            </a:r>
            <a:endParaRPr lang="en-US" altLang="ko-KR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>
                <a:latin typeface="한컴 고딕" panose="02000500000000000000" pitchFamily="2" charset="-127"/>
                <a:ea typeface="한컴 고딕" panose="02000500000000000000" pitchFamily="2" charset="-127"/>
              </a:rPr>
              <a:t>주재료와 부재료를 구분해내는 결과</a:t>
            </a:r>
            <a:endParaRPr lang="en-US" altLang="ko-KR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r>
              <a:rPr lang="ko-KR" altLang="en-US">
                <a:latin typeface="한컴 고딕" panose="02000500000000000000" pitchFamily="2" charset="-127"/>
                <a:ea typeface="한컴 고딕" panose="02000500000000000000" pitchFamily="2" charset="-127"/>
              </a:rPr>
              <a:t> 모델 성능 평가 결과</a:t>
            </a:r>
            <a:endParaRPr lang="en-US" altLang="ko-KR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>
                <a:latin typeface="한컴 고딕" panose="02000500000000000000" pitchFamily="2" charset="-127"/>
                <a:ea typeface="한컴 고딕" panose="02000500000000000000" pitchFamily="2" charset="-127"/>
              </a:rPr>
              <a:t>정확도 </a:t>
            </a:r>
            <a:r>
              <a:rPr lang="en-US" altLang="ko-KR">
                <a:latin typeface="한컴 고딕" panose="02000500000000000000" pitchFamily="2" charset="-127"/>
                <a:ea typeface="한컴 고딕" panose="02000500000000000000" pitchFamily="2" charset="-127"/>
              </a:rPr>
              <a:t>: 0.80</a:t>
            </a:r>
          </a:p>
          <a:p>
            <a:pPr marL="285750" indent="-285750">
              <a:buFontTx/>
              <a:buChar char="-"/>
            </a:pPr>
            <a:r>
              <a:rPr lang="ko-KR" altLang="en-US">
                <a:latin typeface="한컴 고딕" panose="02000500000000000000" pitchFamily="2" charset="-127"/>
                <a:ea typeface="한컴 고딕" panose="02000500000000000000" pitchFamily="2" charset="-127"/>
              </a:rPr>
              <a:t>정밀도 </a:t>
            </a:r>
            <a:r>
              <a:rPr lang="en-US" altLang="ko-KR">
                <a:latin typeface="한컴 고딕" panose="02000500000000000000" pitchFamily="2" charset="-127"/>
                <a:ea typeface="한컴 고딕" panose="02000500000000000000" pitchFamily="2" charset="-127"/>
              </a:rPr>
              <a:t>: 0.72</a:t>
            </a:r>
          </a:p>
          <a:p>
            <a:pPr marL="285750" indent="-285750">
              <a:buFontTx/>
              <a:buChar char="-"/>
            </a:pPr>
            <a:r>
              <a:rPr lang="ko-KR" altLang="en-US" err="1">
                <a:latin typeface="한컴 고딕" panose="02000500000000000000" pitchFamily="2" charset="-127"/>
                <a:ea typeface="한컴 고딕" panose="02000500000000000000" pitchFamily="2" charset="-127"/>
              </a:rPr>
              <a:t>재현율</a:t>
            </a:r>
            <a:r>
              <a:rPr lang="ko-KR" altLang="en-US">
                <a:latin typeface="한컴 고딕" panose="02000500000000000000" pitchFamily="2" charset="-127"/>
                <a:ea typeface="한컴 고딕" panose="02000500000000000000" pitchFamily="2" charset="-127"/>
              </a:rPr>
              <a:t> </a:t>
            </a:r>
            <a:r>
              <a:rPr lang="en-US" altLang="ko-KR">
                <a:latin typeface="한컴 고딕" panose="02000500000000000000" pitchFamily="2" charset="-127"/>
                <a:ea typeface="한컴 고딕" panose="02000500000000000000" pitchFamily="2" charset="-127"/>
              </a:rPr>
              <a:t>: 0.98</a:t>
            </a:r>
            <a:endParaRPr lang="ko-KR" altLang="en-US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81272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6" name="그룹 2055">
            <a:extLst>
              <a:ext uri="{FF2B5EF4-FFF2-40B4-BE49-F238E27FC236}">
                <a16:creationId xmlns:a16="http://schemas.microsoft.com/office/drawing/2014/main" id="{4E8C4953-AE09-6F54-1FF8-77E7F68E814C}"/>
              </a:ext>
            </a:extLst>
          </p:cNvPr>
          <p:cNvGrpSpPr/>
          <p:nvPr/>
        </p:nvGrpSpPr>
        <p:grpSpPr>
          <a:xfrm flipH="1">
            <a:off x="11374568" y="0"/>
            <a:ext cx="579033" cy="1227831"/>
            <a:chOff x="1066216" y="-1"/>
            <a:chExt cx="2336201" cy="4953878"/>
          </a:xfrm>
          <a:effectLst>
            <a:outerShdw dist="12700" dir="2700000" algn="tl" rotWithShape="0">
              <a:schemeClr val="accent4">
                <a:lumMod val="10000"/>
                <a:alpha val="40000"/>
              </a:schemeClr>
            </a:outerShdw>
          </a:effectLst>
        </p:grpSpPr>
        <p:grpSp>
          <p:nvGrpSpPr>
            <p:cNvPr id="2057" name="그룹 2056">
              <a:extLst>
                <a:ext uri="{FF2B5EF4-FFF2-40B4-BE49-F238E27FC236}">
                  <a16:creationId xmlns:a16="http://schemas.microsoft.com/office/drawing/2014/main" id="{9E72CFF4-C4F3-732D-9169-4E4F81D91DDD}"/>
                </a:ext>
              </a:extLst>
            </p:cNvPr>
            <p:cNvGrpSpPr/>
            <p:nvPr/>
          </p:nvGrpSpPr>
          <p:grpSpPr>
            <a:xfrm>
              <a:off x="1066216" y="-1"/>
              <a:ext cx="2336201" cy="4953878"/>
              <a:chOff x="662180" y="-1"/>
              <a:chExt cx="1884872" cy="4242180"/>
            </a:xfrm>
            <a:solidFill>
              <a:schemeClr val="accent2"/>
            </a:solidFill>
          </p:grpSpPr>
          <p:sp>
            <p:nvSpPr>
              <p:cNvPr id="2061" name="오각형 49">
                <a:extLst>
                  <a:ext uri="{FF2B5EF4-FFF2-40B4-BE49-F238E27FC236}">
                    <a16:creationId xmlns:a16="http://schemas.microsoft.com/office/drawing/2014/main" id="{865817F1-D22F-EAC4-491B-222E57924B35}"/>
                  </a:ext>
                </a:extLst>
              </p:cNvPr>
              <p:cNvSpPr/>
              <p:nvPr/>
            </p:nvSpPr>
            <p:spPr>
              <a:xfrm rot="5400000">
                <a:off x="-516474" y="1178653"/>
                <a:ext cx="4242180" cy="1884872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/>
                  <a:ea typeface="나눔바른고딕"/>
                  <a:cs typeface="+mn-cs"/>
                </a:endParaRPr>
              </a:p>
            </p:txBody>
          </p:sp>
          <p:cxnSp>
            <p:nvCxnSpPr>
              <p:cNvPr id="2062" name="직선 연결선 2061">
                <a:extLst>
                  <a:ext uri="{FF2B5EF4-FFF2-40B4-BE49-F238E27FC236}">
                    <a16:creationId xmlns:a16="http://schemas.microsoft.com/office/drawing/2014/main" id="{0060212F-96B0-2AEF-D4D3-CA9371D05353}"/>
                  </a:ext>
                </a:extLst>
              </p:cNvPr>
              <p:cNvCxnSpPr/>
              <p:nvPr/>
            </p:nvCxnSpPr>
            <p:spPr>
              <a:xfrm>
                <a:off x="793708" y="3111827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3" name="직선 연결선 2062">
                <a:extLst>
                  <a:ext uri="{FF2B5EF4-FFF2-40B4-BE49-F238E27FC236}">
                    <a16:creationId xmlns:a16="http://schemas.microsoft.com/office/drawing/2014/main" id="{0CA55B01-E8EB-EF86-7B1F-7FBF3408025B}"/>
                  </a:ext>
                </a:extLst>
              </p:cNvPr>
              <p:cNvCxnSpPr/>
              <p:nvPr/>
            </p:nvCxnSpPr>
            <p:spPr>
              <a:xfrm>
                <a:off x="793708" y="710870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58" name="그룹 2057">
              <a:extLst>
                <a:ext uri="{FF2B5EF4-FFF2-40B4-BE49-F238E27FC236}">
                  <a16:creationId xmlns:a16="http://schemas.microsoft.com/office/drawing/2014/main" id="{C04CD805-3B87-9EB7-C4FB-0F4584B46085}"/>
                </a:ext>
              </a:extLst>
            </p:cNvPr>
            <p:cNvGrpSpPr/>
            <p:nvPr/>
          </p:nvGrpSpPr>
          <p:grpSpPr>
            <a:xfrm>
              <a:off x="1521331" y="1246594"/>
              <a:ext cx="1660292" cy="1960794"/>
              <a:chOff x="5827464" y="1399010"/>
              <a:chExt cx="4436091" cy="5238997"/>
            </a:xfrm>
          </p:grpSpPr>
          <p:pic>
            <p:nvPicPr>
              <p:cNvPr id="2059" name="그림 2058">
                <a:extLst>
                  <a:ext uri="{FF2B5EF4-FFF2-40B4-BE49-F238E27FC236}">
                    <a16:creationId xmlns:a16="http://schemas.microsoft.com/office/drawing/2014/main" id="{C4778A7E-DB14-B169-4E05-C85879102C0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154" t="7721" r="14157" b="19442"/>
              <a:stretch/>
            </p:blipFill>
            <p:spPr>
              <a:xfrm>
                <a:off x="5827464" y="1399010"/>
                <a:ext cx="4436091" cy="5238997"/>
              </a:xfrm>
              <a:prstGeom prst="rect">
                <a:avLst/>
              </a:prstGeom>
              <a:effectLst>
                <a:outerShdw dist="254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2060" name="그림 2059">
                <a:extLst>
                  <a:ext uri="{FF2B5EF4-FFF2-40B4-BE49-F238E27FC236}">
                    <a16:creationId xmlns:a16="http://schemas.microsoft.com/office/drawing/2014/main" id="{14AEF8A1-5E51-DA0A-927A-80DDE1F61DD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3186" t="85302" r="14157" b="-2883"/>
              <a:stretch/>
            </p:blipFill>
            <p:spPr>
              <a:xfrm>
                <a:off x="6036693" y="4313065"/>
                <a:ext cx="1598429" cy="35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D3DEE238-2455-2203-8D1B-FCBEF1A104A7}"/>
              </a:ext>
            </a:extLst>
          </p:cNvPr>
          <p:cNvSpPr/>
          <p:nvPr/>
        </p:nvSpPr>
        <p:spPr>
          <a:xfrm>
            <a:off x="0" y="184002"/>
            <a:ext cx="104775" cy="7905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55140-D9D4-8DEF-3B22-D7D31832A35B}"/>
              </a:ext>
            </a:extLst>
          </p:cNvPr>
          <p:cNvSpPr txBox="1"/>
          <p:nvPr/>
        </p:nvSpPr>
        <p:spPr>
          <a:xfrm>
            <a:off x="193464" y="347347"/>
            <a:ext cx="11208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F2F2F2">
                    <a:lumMod val="25000"/>
                  </a:srgb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진행내용</a:t>
            </a:r>
            <a:endParaRPr kumimoji="0" lang="en-US" altLang="ko-KR" sz="2000" b="1" i="0" u="none" strike="noStrike" kern="1200" cap="none" spc="0" normalizeH="0" baseline="0" noProof="0">
              <a:ln>
                <a:noFill/>
              </a:ln>
              <a:solidFill>
                <a:srgbClr val="F2F2F2">
                  <a:lumMod val="25000"/>
                </a:srgbClr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E02D8B-EF37-5361-BFCC-6B10EAC2F79F}"/>
              </a:ext>
            </a:extLst>
          </p:cNvPr>
          <p:cNvSpPr txBox="1"/>
          <p:nvPr/>
        </p:nvSpPr>
        <p:spPr>
          <a:xfrm>
            <a:off x="1402973" y="362736"/>
            <a:ext cx="4600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>
                <a:solidFill>
                  <a:srgbClr val="3A3838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3</a:t>
            </a: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나눔스퀘어OTF_ac ExtraBold" panose="020B0600000101010101" pitchFamily="34" charset="-127"/>
                <a:ea typeface="나눔스퀘어OTF_ac ExtraBold" panose="020B0600000101010101" pitchFamily="34" charset="-127"/>
                <a:cs typeface="+mn-cs"/>
              </a:rPr>
              <a:t>. </a:t>
            </a:r>
            <a:r>
              <a:rPr lang="en-US" altLang="ko-KR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koGPT2 </a:t>
            </a:r>
            <a:r>
              <a:rPr lang="ko-KR" altLang="en-US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사용 </a:t>
            </a:r>
            <a:r>
              <a:rPr lang="ko-KR" altLang="en-US" err="1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챗봇</a:t>
            </a:r>
            <a:r>
              <a:rPr lang="ko-KR" altLang="en-US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 구현</a:t>
            </a: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3A3838"/>
              </a:solidFill>
              <a:effectLst/>
              <a:uLnTx/>
              <a:uFillTx/>
              <a:latin typeface="나눔스퀘어OTF_ac ExtraBold" panose="020B0600000101010101" pitchFamily="34" charset="-127"/>
              <a:ea typeface="나눔스퀘어OTF_ac ExtraBold" panose="020B0600000101010101" pitchFamily="34" charset="-127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F6568DD-1A28-4FCC-97E6-2DEA4FD044DC}"/>
              </a:ext>
            </a:extLst>
          </p:cNvPr>
          <p:cNvSpPr txBox="1"/>
          <p:nvPr/>
        </p:nvSpPr>
        <p:spPr>
          <a:xfrm>
            <a:off x="1156996" y="1352939"/>
            <a:ext cx="944258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latin typeface="한컴 고딕" panose="02000500000000000000" pitchFamily="2" charset="-127"/>
                <a:ea typeface="한컴 고딕" panose="02000500000000000000" pitchFamily="2" charset="-127"/>
              </a:rPr>
              <a:t>기존 </a:t>
            </a:r>
            <a:r>
              <a:rPr lang="en-US" altLang="ko-KR" sz="2000">
                <a:latin typeface="한컴 고딕" panose="02000500000000000000" pitchFamily="2" charset="-127"/>
                <a:ea typeface="한컴 고딕" panose="02000500000000000000" pitchFamily="2" charset="-127"/>
              </a:rPr>
              <a:t>koGPT2</a:t>
            </a:r>
            <a:r>
              <a:rPr lang="ko-KR" altLang="en-US" sz="2000">
                <a:latin typeface="한컴 고딕" panose="02000500000000000000" pitchFamily="2" charset="-127"/>
                <a:ea typeface="한컴 고딕" panose="02000500000000000000" pitchFamily="2" charset="-127"/>
              </a:rPr>
              <a:t> 테스트 모델에서 추가적으로 학습을 수행</a:t>
            </a:r>
            <a:endParaRPr lang="en-US" altLang="ko-KR" sz="2000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endParaRPr lang="en-US" altLang="ko-KR" sz="2000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endParaRPr lang="en-US" altLang="ko-KR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r>
              <a:rPr lang="ko-KR" altLang="en-US">
                <a:latin typeface="한컴 고딕" panose="02000500000000000000" pitchFamily="2" charset="-127"/>
                <a:ea typeface="한컴 고딕" panose="02000500000000000000" pitchFamily="2" charset="-127"/>
              </a:rPr>
              <a:t>추가 내용</a:t>
            </a:r>
            <a:endParaRPr lang="en-US" altLang="ko-KR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endParaRPr lang="en-US" altLang="ko-KR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>
                <a:latin typeface="한컴 고딕" panose="02000500000000000000" pitchFamily="2" charset="-127"/>
                <a:ea typeface="한컴 고딕" panose="02000500000000000000" pitchFamily="2" charset="-127"/>
              </a:rPr>
              <a:t>학습데이터 교체 </a:t>
            </a:r>
            <a:r>
              <a:rPr lang="en-US" altLang="ko-KR">
                <a:latin typeface="한컴 고딕" panose="02000500000000000000" pitchFamily="2" charset="-127"/>
                <a:ea typeface="한컴 고딕" panose="02000500000000000000" pitchFamily="2" charset="-127"/>
              </a:rPr>
              <a:t>(</a:t>
            </a:r>
            <a:r>
              <a:rPr lang="ko-KR" altLang="en-US">
                <a:latin typeface="한컴 고딕" panose="02000500000000000000" pitchFamily="2" charset="-127"/>
                <a:ea typeface="한컴 고딕" panose="02000500000000000000" pitchFamily="2" charset="-127"/>
              </a:rPr>
              <a:t>약 </a:t>
            </a:r>
            <a:r>
              <a:rPr lang="en-US" altLang="ko-KR">
                <a:latin typeface="한컴 고딕" panose="02000500000000000000" pitchFamily="2" charset="-127"/>
                <a:ea typeface="한컴 고딕" panose="02000500000000000000" pitchFamily="2" charset="-127"/>
              </a:rPr>
              <a:t>4</a:t>
            </a:r>
            <a:r>
              <a:rPr lang="ko-KR" altLang="en-US">
                <a:latin typeface="한컴 고딕" panose="02000500000000000000" pitchFamily="2" charset="-127"/>
                <a:ea typeface="한컴 고딕" panose="02000500000000000000" pitchFamily="2" charset="-127"/>
              </a:rPr>
              <a:t>만개의 데이터 학습</a:t>
            </a:r>
            <a:r>
              <a:rPr lang="en-US" altLang="ko-KR">
                <a:latin typeface="한컴 고딕" panose="02000500000000000000" pitchFamily="2" charset="-127"/>
                <a:ea typeface="한컴 고딕" panose="02000500000000000000" pitchFamily="2" charset="-127"/>
              </a:rPr>
              <a:t>)</a:t>
            </a:r>
          </a:p>
          <a:p>
            <a:pPr marL="285750" indent="-285750">
              <a:buFontTx/>
              <a:buChar char="-"/>
            </a:pPr>
            <a:endParaRPr lang="en-US" altLang="ko-KR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err="1">
                <a:latin typeface="한컴 고딕" panose="02000500000000000000" pitchFamily="2" charset="-127"/>
                <a:ea typeface="한컴 고딕" panose="02000500000000000000" pitchFamily="2" charset="-127"/>
              </a:rPr>
              <a:t>손실값</a:t>
            </a:r>
            <a:r>
              <a:rPr lang="ko-KR" altLang="en-US">
                <a:latin typeface="한컴 고딕" panose="02000500000000000000" pitchFamily="2" charset="-127"/>
                <a:ea typeface="한컴 고딕" panose="02000500000000000000" pitchFamily="2" charset="-127"/>
              </a:rPr>
              <a:t> 담는 리스트 추가</a:t>
            </a:r>
            <a:endParaRPr lang="en-US" altLang="ko-KR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 marL="285750" indent="-285750">
              <a:buFontTx/>
              <a:buChar char="-"/>
            </a:pPr>
            <a:endParaRPr lang="en-US" altLang="ko-KR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err="1">
                <a:latin typeface="한컴 고딕" panose="02000500000000000000" pitchFamily="2" charset="-127"/>
                <a:ea typeface="한컴 고딕" panose="02000500000000000000" pitchFamily="2" charset="-127"/>
              </a:rPr>
              <a:t>Gradient_accumulation_steps</a:t>
            </a:r>
            <a:r>
              <a:rPr lang="en-US" altLang="ko-KR">
                <a:latin typeface="한컴 고딕" panose="02000500000000000000" pitchFamily="2" charset="-127"/>
                <a:ea typeface="한컴 고딕" panose="02000500000000000000" pitchFamily="2" charset="-127"/>
              </a:rPr>
              <a:t> = 4</a:t>
            </a:r>
            <a:r>
              <a:rPr lang="ko-KR" altLang="en-US">
                <a:latin typeface="한컴 고딕" panose="02000500000000000000" pitchFamily="2" charset="-127"/>
                <a:ea typeface="한컴 고딕" panose="02000500000000000000" pitchFamily="2" charset="-127"/>
              </a:rPr>
              <a:t>로 수정</a:t>
            </a:r>
            <a:endParaRPr lang="en-US" altLang="ko-KR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 marL="285750" indent="-285750">
              <a:buFontTx/>
              <a:buChar char="-"/>
            </a:pPr>
            <a:endParaRPr lang="en-US" altLang="ko-KR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>
                <a:latin typeface="한컴 고딕" panose="02000500000000000000" pitchFamily="2" charset="-127"/>
                <a:ea typeface="한컴 고딕" panose="02000500000000000000" pitchFamily="2" charset="-127"/>
              </a:rPr>
              <a:t>매 </a:t>
            </a:r>
            <a:r>
              <a:rPr lang="en-US" altLang="ko-KR">
                <a:latin typeface="한컴 고딕" panose="02000500000000000000" pitchFamily="2" charset="-127"/>
                <a:ea typeface="한컴 고딕" panose="02000500000000000000" pitchFamily="2" charset="-127"/>
              </a:rPr>
              <a:t>epoch </a:t>
            </a:r>
            <a:r>
              <a:rPr lang="ko-KR" altLang="en-US">
                <a:latin typeface="한컴 고딕" panose="02000500000000000000" pitchFamily="2" charset="-127"/>
                <a:ea typeface="한컴 고딕" panose="02000500000000000000" pitchFamily="2" charset="-127"/>
              </a:rPr>
              <a:t>마다 체크포인트 저장</a:t>
            </a:r>
          </a:p>
        </p:txBody>
      </p:sp>
    </p:spTree>
    <p:extLst>
      <p:ext uri="{BB962C8B-B14F-4D97-AF65-F5344CB8AC3E}">
        <p14:creationId xmlns:p14="http://schemas.microsoft.com/office/powerpoint/2010/main" val="8361735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6" name="그룹 2055">
            <a:extLst>
              <a:ext uri="{FF2B5EF4-FFF2-40B4-BE49-F238E27FC236}">
                <a16:creationId xmlns:a16="http://schemas.microsoft.com/office/drawing/2014/main" id="{4E8C4953-AE09-6F54-1FF8-77E7F68E814C}"/>
              </a:ext>
            </a:extLst>
          </p:cNvPr>
          <p:cNvGrpSpPr/>
          <p:nvPr/>
        </p:nvGrpSpPr>
        <p:grpSpPr>
          <a:xfrm flipH="1">
            <a:off x="11374568" y="0"/>
            <a:ext cx="579033" cy="1227831"/>
            <a:chOff x="1066216" y="-1"/>
            <a:chExt cx="2336201" cy="4953878"/>
          </a:xfrm>
          <a:effectLst>
            <a:outerShdw dist="12700" dir="2700000" algn="tl" rotWithShape="0">
              <a:schemeClr val="accent4">
                <a:lumMod val="10000"/>
                <a:alpha val="40000"/>
              </a:schemeClr>
            </a:outerShdw>
          </a:effectLst>
        </p:grpSpPr>
        <p:grpSp>
          <p:nvGrpSpPr>
            <p:cNvPr id="2057" name="그룹 2056">
              <a:extLst>
                <a:ext uri="{FF2B5EF4-FFF2-40B4-BE49-F238E27FC236}">
                  <a16:creationId xmlns:a16="http://schemas.microsoft.com/office/drawing/2014/main" id="{9E72CFF4-C4F3-732D-9169-4E4F81D91DDD}"/>
                </a:ext>
              </a:extLst>
            </p:cNvPr>
            <p:cNvGrpSpPr/>
            <p:nvPr/>
          </p:nvGrpSpPr>
          <p:grpSpPr>
            <a:xfrm>
              <a:off x="1066216" y="-1"/>
              <a:ext cx="2336201" cy="4953878"/>
              <a:chOff x="662180" y="-1"/>
              <a:chExt cx="1884872" cy="4242180"/>
            </a:xfrm>
            <a:solidFill>
              <a:schemeClr val="accent2"/>
            </a:solidFill>
          </p:grpSpPr>
          <p:sp>
            <p:nvSpPr>
              <p:cNvPr id="2061" name="오각형 49">
                <a:extLst>
                  <a:ext uri="{FF2B5EF4-FFF2-40B4-BE49-F238E27FC236}">
                    <a16:creationId xmlns:a16="http://schemas.microsoft.com/office/drawing/2014/main" id="{865817F1-D22F-EAC4-491B-222E57924B35}"/>
                  </a:ext>
                </a:extLst>
              </p:cNvPr>
              <p:cNvSpPr/>
              <p:nvPr/>
            </p:nvSpPr>
            <p:spPr>
              <a:xfrm rot="5400000">
                <a:off x="-516474" y="1178653"/>
                <a:ext cx="4242180" cy="1884872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/>
                  <a:ea typeface="나눔바른고딕"/>
                  <a:cs typeface="+mn-cs"/>
                </a:endParaRPr>
              </a:p>
            </p:txBody>
          </p:sp>
          <p:cxnSp>
            <p:nvCxnSpPr>
              <p:cNvPr id="2062" name="직선 연결선 2061">
                <a:extLst>
                  <a:ext uri="{FF2B5EF4-FFF2-40B4-BE49-F238E27FC236}">
                    <a16:creationId xmlns:a16="http://schemas.microsoft.com/office/drawing/2014/main" id="{0060212F-96B0-2AEF-D4D3-CA9371D05353}"/>
                  </a:ext>
                </a:extLst>
              </p:cNvPr>
              <p:cNvCxnSpPr/>
              <p:nvPr/>
            </p:nvCxnSpPr>
            <p:spPr>
              <a:xfrm>
                <a:off x="793708" y="3111827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3" name="직선 연결선 2062">
                <a:extLst>
                  <a:ext uri="{FF2B5EF4-FFF2-40B4-BE49-F238E27FC236}">
                    <a16:creationId xmlns:a16="http://schemas.microsoft.com/office/drawing/2014/main" id="{0CA55B01-E8EB-EF86-7B1F-7FBF3408025B}"/>
                  </a:ext>
                </a:extLst>
              </p:cNvPr>
              <p:cNvCxnSpPr/>
              <p:nvPr/>
            </p:nvCxnSpPr>
            <p:spPr>
              <a:xfrm>
                <a:off x="793708" y="710870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58" name="그룹 2057">
              <a:extLst>
                <a:ext uri="{FF2B5EF4-FFF2-40B4-BE49-F238E27FC236}">
                  <a16:creationId xmlns:a16="http://schemas.microsoft.com/office/drawing/2014/main" id="{C04CD805-3B87-9EB7-C4FB-0F4584B46085}"/>
                </a:ext>
              </a:extLst>
            </p:cNvPr>
            <p:cNvGrpSpPr/>
            <p:nvPr/>
          </p:nvGrpSpPr>
          <p:grpSpPr>
            <a:xfrm>
              <a:off x="1521331" y="1246594"/>
              <a:ext cx="1660292" cy="1960794"/>
              <a:chOff x="5827464" y="1399010"/>
              <a:chExt cx="4436091" cy="5238997"/>
            </a:xfrm>
          </p:grpSpPr>
          <p:pic>
            <p:nvPicPr>
              <p:cNvPr id="2059" name="그림 2058">
                <a:extLst>
                  <a:ext uri="{FF2B5EF4-FFF2-40B4-BE49-F238E27FC236}">
                    <a16:creationId xmlns:a16="http://schemas.microsoft.com/office/drawing/2014/main" id="{C4778A7E-DB14-B169-4E05-C85879102C0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154" t="7721" r="14157" b="19442"/>
              <a:stretch/>
            </p:blipFill>
            <p:spPr>
              <a:xfrm>
                <a:off x="5827464" y="1399010"/>
                <a:ext cx="4436091" cy="5238997"/>
              </a:xfrm>
              <a:prstGeom prst="rect">
                <a:avLst/>
              </a:prstGeom>
              <a:effectLst>
                <a:outerShdw dist="254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2060" name="그림 2059">
                <a:extLst>
                  <a:ext uri="{FF2B5EF4-FFF2-40B4-BE49-F238E27FC236}">
                    <a16:creationId xmlns:a16="http://schemas.microsoft.com/office/drawing/2014/main" id="{14AEF8A1-5E51-DA0A-927A-80DDE1F61DD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3186" t="85302" r="14157" b="-2883"/>
              <a:stretch/>
            </p:blipFill>
            <p:spPr>
              <a:xfrm>
                <a:off x="6036693" y="4313065"/>
                <a:ext cx="1598429" cy="35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D3DEE238-2455-2203-8D1B-FCBEF1A104A7}"/>
              </a:ext>
            </a:extLst>
          </p:cNvPr>
          <p:cNvSpPr/>
          <p:nvPr/>
        </p:nvSpPr>
        <p:spPr>
          <a:xfrm>
            <a:off x="0" y="184002"/>
            <a:ext cx="104775" cy="7905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55140-D9D4-8DEF-3B22-D7D31832A35B}"/>
              </a:ext>
            </a:extLst>
          </p:cNvPr>
          <p:cNvSpPr txBox="1"/>
          <p:nvPr/>
        </p:nvSpPr>
        <p:spPr>
          <a:xfrm>
            <a:off x="193464" y="347347"/>
            <a:ext cx="11208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F2F2F2">
                    <a:lumMod val="25000"/>
                  </a:srgb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진행내용</a:t>
            </a:r>
            <a:endParaRPr kumimoji="0" lang="en-US" altLang="ko-KR" sz="2000" b="1" i="0" u="none" strike="noStrike" kern="1200" cap="none" spc="0" normalizeH="0" baseline="0" noProof="0">
              <a:ln>
                <a:noFill/>
              </a:ln>
              <a:solidFill>
                <a:srgbClr val="F2F2F2">
                  <a:lumMod val="25000"/>
                </a:srgbClr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E02D8B-EF37-5361-BFCC-6B10EAC2F79F}"/>
              </a:ext>
            </a:extLst>
          </p:cNvPr>
          <p:cNvSpPr txBox="1"/>
          <p:nvPr/>
        </p:nvSpPr>
        <p:spPr>
          <a:xfrm>
            <a:off x="1402973" y="362736"/>
            <a:ext cx="4600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>
                <a:solidFill>
                  <a:srgbClr val="3A3838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2</a:t>
            </a: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나눔스퀘어OTF_ac ExtraBold" panose="020B0600000101010101" pitchFamily="34" charset="-127"/>
                <a:ea typeface="나눔스퀘어OTF_ac ExtraBold" panose="020B0600000101010101" pitchFamily="34" charset="-127"/>
                <a:cs typeface="+mn-cs"/>
              </a:rPr>
              <a:t>. </a:t>
            </a: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나눔스퀘어OTF_ac ExtraBold" panose="020B0600000101010101" pitchFamily="34" charset="-127"/>
                <a:ea typeface="나눔스퀘어OTF_ac ExtraBold" panose="020B0600000101010101" pitchFamily="34" charset="-127"/>
                <a:cs typeface="+mn-cs"/>
              </a:rPr>
              <a:t>재료 구분 모델 생성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F6568DD-1A28-4FCC-97E6-2DEA4FD044DC}"/>
              </a:ext>
            </a:extLst>
          </p:cNvPr>
          <p:cNvSpPr txBox="1"/>
          <p:nvPr/>
        </p:nvSpPr>
        <p:spPr>
          <a:xfrm>
            <a:off x="1156996" y="1352939"/>
            <a:ext cx="944258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한컴 고딕" panose="02000500000000000000" pitchFamily="2" charset="-127"/>
                <a:ea typeface="한컴 고딕" panose="02000500000000000000" pitchFamily="2" charset="-127"/>
              </a:rPr>
              <a:t>-   </a:t>
            </a:r>
            <a:r>
              <a:rPr kumimoji="0" lang="ko-KR" altLang="en-US" sz="1800" b="0" i="0" u="none" strike="noStrike" kern="1200" cap="none" spc="0" normalizeH="0" baseline="0" noProof="0" err="1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한컴 고딕" panose="02000500000000000000" pitchFamily="2" charset="-127"/>
                <a:ea typeface="한컴 고딕" panose="02000500000000000000" pitchFamily="2" charset="-127"/>
              </a:rPr>
              <a:t>크롤링</a:t>
            </a:r>
            <a:r>
              <a:rPr lang="ko-KR" altLang="en-US">
                <a:solidFill>
                  <a:srgbClr val="3A3838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한 데이터를 기반으로 질문에서 재료를 구분해내는 모델 생성</a:t>
            </a:r>
            <a:endParaRPr lang="en-US" altLang="ko-KR">
              <a:solidFill>
                <a:srgbClr val="3A3838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>
              <a:ln>
                <a:noFill/>
              </a:ln>
              <a:solidFill>
                <a:srgbClr val="3A3838"/>
              </a:solidFill>
              <a:effectLst/>
              <a:uLnTx/>
              <a:uFillTx/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>
              <a:ln>
                <a:noFill/>
              </a:ln>
              <a:solidFill>
                <a:srgbClr val="3A3838"/>
              </a:solidFill>
              <a:effectLst/>
              <a:uLnTx/>
              <a:uFillTx/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>
                <a:solidFill>
                  <a:srgbClr val="3A3838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       Ex) </a:t>
            </a:r>
            <a:r>
              <a:rPr lang="ko-KR" altLang="en-US">
                <a:solidFill>
                  <a:srgbClr val="3A3838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김치와 양파</a:t>
            </a:r>
            <a:r>
              <a:rPr lang="en-US" altLang="ko-KR">
                <a:solidFill>
                  <a:srgbClr val="3A3838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, </a:t>
            </a:r>
            <a:r>
              <a:rPr lang="ko-KR" altLang="en-US">
                <a:solidFill>
                  <a:srgbClr val="3A3838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돼지고기 그리고 고춧가루가 있는데 어떤 요리를 할 수 있어</a:t>
            </a:r>
            <a:r>
              <a:rPr lang="en-US" altLang="ko-KR">
                <a:solidFill>
                  <a:srgbClr val="3A3838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?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한컴 고딕" panose="02000500000000000000" pitchFamily="2" charset="-127"/>
                <a:ea typeface="한컴 고딕" panose="02000500000000000000" pitchFamily="2" charset="-127"/>
              </a:rPr>
              <a:t>            </a:t>
            </a:r>
            <a:r>
              <a:rPr lang="en-US" altLang="ko-KR">
                <a:solidFill>
                  <a:srgbClr val="3A3838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-&gt; [‘</a:t>
            </a:r>
            <a:r>
              <a:rPr lang="ko-KR" altLang="en-US">
                <a:solidFill>
                  <a:srgbClr val="3A3838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김치</a:t>
            </a:r>
            <a:r>
              <a:rPr lang="en-US" altLang="ko-KR">
                <a:solidFill>
                  <a:srgbClr val="3A3838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’, ‘</a:t>
            </a:r>
            <a:r>
              <a:rPr lang="ko-KR" altLang="en-US">
                <a:solidFill>
                  <a:srgbClr val="3A3838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양파</a:t>
            </a:r>
            <a:r>
              <a:rPr lang="en-US" altLang="ko-KR">
                <a:solidFill>
                  <a:srgbClr val="3A3838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’, ‘</a:t>
            </a:r>
            <a:r>
              <a:rPr lang="ko-KR" altLang="en-US">
                <a:solidFill>
                  <a:srgbClr val="3A3838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돼지고기</a:t>
            </a:r>
            <a:r>
              <a:rPr lang="en-US" altLang="ko-KR">
                <a:solidFill>
                  <a:srgbClr val="3A3838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’]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>
              <a:ln>
                <a:noFill/>
              </a:ln>
              <a:solidFill>
                <a:srgbClr val="3A3838"/>
              </a:solidFill>
              <a:effectLst/>
              <a:uLnTx/>
              <a:uFillTx/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>
              <a:ln>
                <a:noFill/>
              </a:ln>
              <a:solidFill>
                <a:srgbClr val="3A3838"/>
              </a:solidFill>
              <a:effectLst/>
              <a:uLnTx/>
              <a:uFillTx/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>
              <a:ln>
                <a:noFill/>
              </a:ln>
              <a:solidFill>
                <a:srgbClr val="3A3838"/>
              </a:solidFill>
              <a:effectLst/>
              <a:uLnTx/>
              <a:uFillTx/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>
                <a:solidFill>
                  <a:srgbClr val="3A3838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분류</a:t>
            </a: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한컴 고딕" panose="02000500000000000000" pitchFamily="2" charset="-127"/>
                <a:ea typeface="한컴 고딕" panose="02000500000000000000" pitchFamily="2" charset="-127"/>
              </a:rPr>
              <a:t>한 재료를 추후 데이터베이스에서 찾아내어 요리이름과 레시피를 추천해 줄 수</a:t>
            </a:r>
            <a:endParaRPr kumimoji="0" lang="en-US" altLang="ko-KR" sz="1800" b="0" i="0" u="none" strike="noStrike" kern="1200" cap="none" spc="0" normalizeH="0" baseline="0" noProof="0">
              <a:ln>
                <a:noFill/>
              </a:ln>
              <a:solidFill>
                <a:srgbClr val="3A3838"/>
              </a:solidFill>
              <a:effectLst/>
              <a:uLnTx/>
              <a:uFillTx/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>
                <a:solidFill>
                  <a:srgbClr val="3A3838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   </a:t>
            </a:r>
            <a:r>
              <a:rPr lang="ko-KR" altLang="en-US">
                <a:solidFill>
                  <a:srgbClr val="3A3838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있는 모델의 기초가 됨</a:t>
            </a:r>
            <a:endParaRPr lang="en-US" altLang="ko-KR">
              <a:solidFill>
                <a:srgbClr val="3A3838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altLang="ko-KR" sz="1800" b="0" i="0" u="none" strike="noStrike" kern="1200" cap="none" spc="0" normalizeH="0" baseline="0" noProof="0">
              <a:ln>
                <a:noFill/>
              </a:ln>
              <a:solidFill>
                <a:srgbClr val="3A3838"/>
              </a:solidFill>
              <a:effectLst/>
              <a:uLnTx/>
              <a:uFillTx/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altLang="ko-KR" sz="1800" b="0" i="0" u="none" strike="noStrike" kern="1200" cap="none" spc="0" normalizeH="0" baseline="0" noProof="0">
              <a:ln>
                <a:noFill/>
              </a:ln>
              <a:solidFill>
                <a:srgbClr val="3A3838"/>
              </a:solidFill>
              <a:effectLst/>
              <a:uLnTx/>
              <a:uFillTx/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737659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그룹 60">
            <a:extLst>
              <a:ext uri="{FF2B5EF4-FFF2-40B4-BE49-F238E27FC236}">
                <a16:creationId xmlns:a16="http://schemas.microsoft.com/office/drawing/2014/main" id="{ADFE1CA5-301B-6D5B-0E40-D2E006C1DEDD}"/>
              </a:ext>
            </a:extLst>
          </p:cNvPr>
          <p:cNvGrpSpPr/>
          <p:nvPr/>
        </p:nvGrpSpPr>
        <p:grpSpPr>
          <a:xfrm>
            <a:off x="398417" y="898181"/>
            <a:ext cx="11555184" cy="5460942"/>
            <a:chOff x="398417" y="900669"/>
            <a:chExt cx="11555184" cy="5460942"/>
          </a:xfrm>
        </p:grpSpPr>
        <p:grpSp>
          <p:nvGrpSpPr>
            <p:cNvPr id="60" name="그룹 59">
              <a:extLst>
                <a:ext uri="{FF2B5EF4-FFF2-40B4-BE49-F238E27FC236}">
                  <a16:creationId xmlns:a16="http://schemas.microsoft.com/office/drawing/2014/main" id="{23C03A15-EE3D-F76B-3F4C-ED0AAD9EB4C4}"/>
                </a:ext>
              </a:extLst>
            </p:cNvPr>
            <p:cNvGrpSpPr/>
            <p:nvPr/>
          </p:nvGrpSpPr>
          <p:grpSpPr>
            <a:xfrm>
              <a:off x="6292946" y="900669"/>
              <a:ext cx="5660655" cy="5460942"/>
              <a:chOff x="6292946" y="900669"/>
              <a:chExt cx="5660655" cy="5460942"/>
            </a:xfrm>
          </p:grpSpPr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DDC687A5-3CE4-817E-052D-13B255518285}"/>
                  </a:ext>
                </a:extLst>
              </p:cNvPr>
              <p:cNvSpPr/>
              <p:nvPr/>
            </p:nvSpPr>
            <p:spPr>
              <a:xfrm>
                <a:off x="6292946" y="900669"/>
                <a:ext cx="5660655" cy="5460942"/>
              </a:xfrm>
              <a:prstGeom prst="rect">
                <a:avLst/>
              </a:prstGeom>
              <a:noFill/>
              <a:ln w="25400"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grpSp>
            <p:nvGrpSpPr>
              <p:cNvPr id="46" name="그룹 45">
                <a:extLst>
                  <a:ext uri="{FF2B5EF4-FFF2-40B4-BE49-F238E27FC236}">
                    <a16:creationId xmlns:a16="http://schemas.microsoft.com/office/drawing/2014/main" id="{8EF5C4E4-6DF4-6952-5ECA-6D297A45097C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6652899" y="1441211"/>
                <a:ext cx="1620000" cy="1620000"/>
                <a:chOff x="6929652" y="1421877"/>
                <a:chExt cx="2870200" cy="2870200"/>
              </a:xfrm>
            </p:grpSpPr>
            <p:sp>
              <p:nvSpPr>
                <p:cNvPr id="47" name="타원 46">
                  <a:extLst>
                    <a:ext uri="{FF2B5EF4-FFF2-40B4-BE49-F238E27FC236}">
                      <a16:creationId xmlns:a16="http://schemas.microsoft.com/office/drawing/2014/main" id="{984A450E-FA65-D8AE-C171-8A69C55E3CBC}"/>
                    </a:ext>
                  </a:extLst>
                </p:cNvPr>
                <p:cNvSpPr/>
                <p:nvPr/>
              </p:nvSpPr>
              <p:spPr>
                <a:xfrm>
                  <a:off x="6929652" y="1421877"/>
                  <a:ext cx="2870200" cy="28702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  <p:pic>
              <p:nvPicPr>
                <p:cNvPr id="48" name="Picture 4">
                  <a:extLst>
                    <a:ext uri="{FF2B5EF4-FFF2-40B4-BE49-F238E27FC236}">
                      <a16:creationId xmlns:a16="http://schemas.microsoft.com/office/drawing/2014/main" id="{ADED219F-B63E-BE77-AA9F-4ACF62766F0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644748" y="2136977"/>
                  <a:ext cx="1440001" cy="14400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AD23D4B-EE41-087D-F1BE-371E5F25ACD5}"/>
                  </a:ext>
                </a:extLst>
              </p:cNvPr>
              <p:cNvSpPr txBox="1"/>
              <p:nvPr/>
            </p:nvSpPr>
            <p:spPr>
              <a:xfrm>
                <a:off x="8458655" y="1373830"/>
                <a:ext cx="3079624" cy="1727396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ko-KR" altLang="en-US" sz="1600" b="1" spc="-150">
                    <a:solidFill>
                      <a:schemeClr val="accent4">
                        <a:lumMod val="25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낭비되는 음식과 식재료</a:t>
                </a:r>
                <a:endParaRPr lang="en-US" altLang="ko-KR" sz="1600" b="1" spc="-150">
                  <a:solidFill>
                    <a:schemeClr val="accent4">
                      <a:lumMod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ko-KR" altLang="en-US" sz="1400" spc="-150">
                    <a:solidFill>
                      <a:schemeClr val="accent4">
                        <a:lumMod val="25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음식물류 폐기물은 전국에서 한 사람당 하루 </a:t>
                </a:r>
                <a:r>
                  <a:rPr lang="en-US" altLang="ko-KR" sz="1400" spc="-150">
                    <a:solidFill>
                      <a:schemeClr val="accent4">
                        <a:lumMod val="25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0.25kg,  </a:t>
                </a:r>
                <a:r>
                  <a:rPr lang="ko-KR" altLang="en-US" sz="1400" spc="-150">
                    <a:solidFill>
                      <a:schemeClr val="accent4">
                        <a:lumMod val="25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한달이면 약 </a:t>
                </a:r>
                <a:r>
                  <a:rPr lang="en-US" altLang="ko-KR" sz="1400" spc="-150">
                    <a:solidFill>
                      <a:schemeClr val="accent4">
                        <a:lumMod val="25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7.5kg</a:t>
                </a:r>
                <a:r>
                  <a:rPr lang="ko-KR" altLang="en-US" sz="1400" spc="-150">
                    <a:solidFill>
                      <a:schemeClr val="accent4">
                        <a:lumMod val="25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을 배출</a:t>
                </a:r>
                <a:endParaRPr lang="en-US" altLang="ko-KR" sz="1400" spc="-150">
                  <a:solidFill>
                    <a:schemeClr val="accent4">
                      <a:lumMod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ko-KR" altLang="en-US" sz="1400" spc="-150">
                    <a:solidFill>
                      <a:schemeClr val="accent4">
                        <a:lumMod val="25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남은 식재료를 활용함으로써 음식물 쓰레기 처리 비용 감소와 환경보호에도 효과</a:t>
                </a:r>
              </a:p>
            </p:txBody>
          </p:sp>
          <p:pic>
            <p:nvPicPr>
              <p:cNvPr id="56" name="그림 55">
                <a:extLst>
                  <a:ext uri="{FF2B5EF4-FFF2-40B4-BE49-F238E27FC236}">
                    <a16:creationId xmlns:a16="http://schemas.microsoft.com/office/drawing/2014/main" id="{149C50D6-2D2F-2793-9D72-1844FB0D95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717820" y="3272102"/>
                <a:ext cx="4940104" cy="2790851"/>
              </a:xfrm>
              <a:prstGeom prst="rect">
                <a:avLst/>
              </a:prstGeom>
            </p:spPr>
          </p:pic>
        </p:grpSp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FCAC9D2F-FAD7-3D90-214A-3A80CE6E6D42}"/>
                </a:ext>
              </a:extLst>
            </p:cNvPr>
            <p:cNvGrpSpPr/>
            <p:nvPr/>
          </p:nvGrpSpPr>
          <p:grpSpPr>
            <a:xfrm>
              <a:off x="398417" y="900669"/>
              <a:ext cx="5799909" cy="5460942"/>
              <a:chOff x="398417" y="900669"/>
              <a:chExt cx="5799909" cy="5460942"/>
            </a:xfrm>
          </p:grpSpPr>
          <p:grpSp>
            <p:nvGrpSpPr>
              <p:cNvPr id="31" name="그룹 30">
                <a:extLst>
                  <a:ext uri="{FF2B5EF4-FFF2-40B4-BE49-F238E27FC236}">
                    <a16:creationId xmlns:a16="http://schemas.microsoft.com/office/drawing/2014/main" id="{B5897089-0158-0F4B-163A-B6AA6E8C15F7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512711" y="1441211"/>
                <a:ext cx="1620565" cy="1620000"/>
                <a:chOff x="2717046" y="1421878"/>
                <a:chExt cx="2870200" cy="2870200"/>
              </a:xfrm>
            </p:grpSpPr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79055C5B-3B00-42F6-8643-924A7271BFA4}"/>
                    </a:ext>
                  </a:extLst>
                </p:cNvPr>
                <p:cNvSpPr/>
                <p:nvPr/>
              </p:nvSpPr>
              <p:spPr>
                <a:xfrm>
                  <a:off x="2717046" y="1421878"/>
                  <a:ext cx="2870200" cy="28702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  <p:pic>
              <p:nvPicPr>
                <p:cNvPr id="33" name="Picture 6">
                  <a:extLst>
                    <a:ext uri="{FF2B5EF4-FFF2-40B4-BE49-F238E27FC236}">
                      <a16:creationId xmlns:a16="http://schemas.microsoft.com/office/drawing/2014/main" id="{4FE533BE-B307-149C-0F35-3AD775C42BE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522145" y="2226978"/>
                  <a:ext cx="1260000" cy="12600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CC46D7E-841E-0530-9758-3EFA0E7DAFE6}"/>
                  </a:ext>
                </a:extLst>
              </p:cNvPr>
              <p:cNvSpPr txBox="1"/>
              <p:nvPr/>
            </p:nvSpPr>
            <p:spPr>
              <a:xfrm>
                <a:off x="2231422" y="1373830"/>
                <a:ext cx="3868758" cy="1727396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ko-KR" altLang="en-US" sz="1600" b="1" spc="-150">
                    <a:solidFill>
                      <a:schemeClr val="accent4">
                        <a:lumMod val="25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고물가</a:t>
                </a:r>
                <a:r>
                  <a:rPr lang="en-US" altLang="ko-KR" sz="1600" b="1" spc="-150">
                    <a:solidFill>
                      <a:schemeClr val="accent4">
                        <a:lumMod val="25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 </a:t>
                </a:r>
                <a:r>
                  <a:rPr lang="ko-KR" altLang="en-US" sz="1600" b="1" spc="-150">
                    <a:solidFill>
                      <a:schemeClr val="accent4">
                        <a:lumMod val="25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및 비싼 배달음식</a:t>
                </a:r>
                <a:endParaRPr lang="en-US" altLang="ko-KR" sz="1600" b="1" spc="-150">
                  <a:solidFill>
                    <a:schemeClr val="accent4">
                      <a:lumMod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ko-KR" altLang="en-US" sz="1400" spc="-150">
                    <a:solidFill>
                      <a:schemeClr val="accent4">
                        <a:lumMod val="25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높은 물가와 비싼 배달음식으로 먹는 것에 대한 지출이 부담스러워지고 있는 상황에서 외식</a:t>
                </a:r>
                <a:r>
                  <a:rPr lang="en-US" altLang="ko-KR" sz="1400" spc="-150">
                    <a:solidFill>
                      <a:schemeClr val="accent4">
                        <a:lumMod val="25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, </a:t>
                </a:r>
                <a:r>
                  <a:rPr lang="ko-KR" altLang="en-US" sz="1400" spc="-150">
                    <a:solidFill>
                      <a:schemeClr val="accent4">
                        <a:lumMod val="25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배달 음식 보다 남은 식재료를  활용하여  직접 손쉽게 요리할 수 있는 레시피를 제공하여 식품  소비를 절약하는데 도움이 될 수 있음</a:t>
                </a:r>
                <a:endParaRPr lang="ko-KR" altLang="en-US" sz="1600" spc="-150">
                  <a:solidFill>
                    <a:schemeClr val="accent4">
                      <a:lumMod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pic>
            <p:nvPicPr>
              <p:cNvPr id="38" name="그림 37">
                <a:extLst>
                  <a:ext uri="{FF2B5EF4-FFF2-40B4-BE49-F238E27FC236}">
                    <a16:creationId xmlns:a16="http://schemas.microsoft.com/office/drawing/2014/main" id="{EE9A3308-545C-D3CF-1D5A-B562D176DE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93037" y="3227528"/>
                <a:ext cx="5602963" cy="2880000"/>
              </a:xfrm>
              <a:prstGeom prst="rect">
                <a:avLst/>
              </a:prstGeom>
            </p:spPr>
          </p:pic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40E6546B-788C-12F6-30DB-6D149A0E7E7B}"/>
                  </a:ext>
                </a:extLst>
              </p:cNvPr>
              <p:cNvSpPr/>
              <p:nvPr/>
            </p:nvSpPr>
            <p:spPr>
              <a:xfrm>
                <a:off x="398417" y="900669"/>
                <a:ext cx="5799909" cy="5460942"/>
              </a:xfrm>
              <a:prstGeom prst="rect">
                <a:avLst/>
              </a:prstGeom>
              <a:noFill/>
              <a:ln w="25400"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</p:grpSp>
      <p:cxnSp>
        <p:nvCxnSpPr>
          <p:cNvPr id="28" name="직선 연결선 27"/>
          <p:cNvCxnSpPr/>
          <p:nvPr/>
        </p:nvCxnSpPr>
        <p:spPr>
          <a:xfrm flipH="1">
            <a:off x="11402653" y="900669"/>
            <a:ext cx="510542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flipH="1">
            <a:off x="11402653" y="205750"/>
            <a:ext cx="510542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D0A62C5-97E2-2F92-4FA3-F05EFE39BD53}"/>
              </a:ext>
            </a:extLst>
          </p:cNvPr>
          <p:cNvSpPr txBox="1"/>
          <p:nvPr/>
        </p:nvSpPr>
        <p:spPr>
          <a:xfrm>
            <a:off x="193464" y="347347"/>
            <a:ext cx="20954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01 </a:t>
            </a:r>
            <a:r>
              <a:rPr lang="ko-KR" altLang="en-US" sz="2000" b="1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주제</a:t>
            </a:r>
            <a:r>
              <a:rPr lang="en-US" altLang="ko-KR" sz="2000" b="1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000" b="1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선정 이유</a:t>
            </a:r>
            <a:endParaRPr lang="en-US" altLang="ko-KR" sz="2000" b="1">
              <a:solidFill>
                <a:schemeClr val="bg2">
                  <a:lumMod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2056" name="그룹 2055">
            <a:extLst>
              <a:ext uri="{FF2B5EF4-FFF2-40B4-BE49-F238E27FC236}">
                <a16:creationId xmlns:a16="http://schemas.microsoft.com/office/drawing/2014/main" id="{4E8C4953-AE09-6F54-1FF8-77E7F68E814C}"/>
              </a:ext>
            </a:extLst>
          </p:cNvPr>
          <p:cNvGrpSpPr/>
          <p:nvPr/>
        </p:nvGrpSpPr>
        <p:grpSpPr>
          <a:xfrm flipH="1">
            <a:off x="11374568" y="0"/>
            <a:ext cx="579033" cy="1227831"/>
            <a:chOff x="1066216" y="-1"/>
            <a:chExt cx="2336201" cy="4953878"/>
          </a:xfrm>
          <a:effectLst>
            <a:outerShdw dist="12700" dir="2700000" algn="tl" rotWithShape="0">
              <a:schemeClr val="accent4">
                <a:lumMod val="10000"/>
                <a:alpha val="40000"/>
              </a:schemeClr>
            </a:outerShdw>
          </a:effectLst>
        </p:grpSpPr>
        <p:grpSp>
          <p:nvGrpSpPr>
            <p:cNvPr id="2057" name="그룹 2056">
              <a:extLst>
                <a:ext uri="{FF2B5EF4-FFF2-40B4-BE49-F238E27FC236}">
                  <a16:creationId xmlns:a16="http://schemas.microsoft.com/office/drawing/2014/main" id="{9E72CFF4-C4F3-732D-9169-4E4F81D91DDD}"/>
                </a:ext>
              </a:extLst>
            </p:cNvPr>
            <p:cNvGrpSpPr/>
            <p:nvPr/>
          </p:nvGrpSpPr>
          <p:grpSpPr>
            <a:xfrm>
              <a:off x="1066216" y="-1"/>
              <a:ext cx="2336201" cy="4953878"/>
              <a:chOff x="662180" y="-1"/>
              <a:chExt cx="1884872" cy="4242180"/>
            </a:xfrm>
            <a:solidFill>
              <a:schemeClr val="accent2"/>
            </a:solidFill>
          </p:grpSpPr>
          <p:sp>
            <p:nvSpPr>
              <p:cNvPr id="2061" name="오각형 49">
                <a:extLst>
                  <a:ext uri="{FF2B5EF4-FFF2-40B4-BE49-F238E27FC236}">
                    <a16:creationId xmlns:a16="http://schemas.microsoft.com/office/drawing/2014/main" id="{865817F1-D22F-EAC4-491B-222E57924B35}"/>
                  </a:ext>
                </a:extLst>
              </p:cNvPr>
              <p:cNvSpPr/>
              <p:nvPr/>
            </p:nvSpPr>
            <p:spPr>
              <a:xfrm rot="5400000">
                <a:off x="-516474" y="1178653"/>
                <a:ext cx="4242180" cy="1884872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cxnSp>
            <p:nvCxnSpPr>
              <p:cNvPr id="2062" name="직선 연결선 2061">
                <a:extLst>
                  <a:ext uri="{FF2B5EF4-FFF2-40B4-BE49-F238E27FC236}">
                    <a16:creationId xmlns:a16="http://schemas.microsoft.com/office/drawing/2014/main" id="{0060212F-96B0-2AEF-D4D3-CA9371D05353}"/>
                  </a:ext>
                </a:extLst>
              </p:cNvPr>
              <p:cNvCxnSpPr/>
              <p:nvPr/>
            </p:nvCxnSpPr>
            <p:spPr>
              <a:xfrm>
                <a:off x="793708" y="3111827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3" name="직선 연결선 2062">
                <a:extLst>
                  <a:ext uri="{FF2B5EF4-FFF2-40B4-BE49-F238E27FC236}">
                    <a16:creationId xmlns:a16="http://schemas.microsoft.com/office/drawing/2014/main" id="{0CA55B01-E8EB-EF86-7B1F-7FBF3408025B}"/>
                  </a:ext>
                </a:extLst>
              </p:cNvPr>
              <p:cNvCxnSpPr/>
              <p:nvPr/>
            </p:nvCxnSpPr>
            <p:spPr>
              <a:xfrm>
                <a:off x="793708" y="710870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58" name="그룹 2057">
              <a:extLst>
                <a:ext uri="{FF2B5EF4-FFF2-40B4-BE49-F238E27FC236}">
                  <a16:creationId xmlns:a16="http://schemas.microsoft.com/office/drawing/2014/main" id="{C04CD805-3B87-9EB7-C4FB-0F4584B46085}"/>
                </a:ext>
              </a:extLst>
            </p:cNvPr>
            <p:cNvGrpSpPr/>
            <p:nvPr/>
          </p:nvGrpSpPr>
          <p:grpSpPr>
            <a:xfrm>
              <a:off x="1521331" y="1246594"/>
              <a:ext cx="1660292" cy="1960794"/>
              <a:chOff x="5827464" y="1399010"/>
              <a:chExt cx="4436091" cy="5238997"/>
            </a:xfrm>
          </p:grpSpPr>
          <p:pic>
            <p:nvPicPr>
              <p:cNvPr id="2059" name="그림 2058">
                <a:extLst>
                  <a:ext uri="{FF2B5EF4-FFF2-40B4-BE49-F238E27FC236}">
                    <a16:creationId xmlns:a16="http://schemas.microsoft.com/office/drawing/2014/main" id="{C4778A7E-DB14-B169-4E05-C85879102C0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154" t="7721" r="14157" b="19442"/>
              <a:stretch/>
            </p:blipFill>
            <p:spPr>
              <a:xfrm>
                <a:off x="5827464" y="1399010"/>
                <a:ext cx="4436091" cy="5238997"/>
              </a:xfrm>
              <a:prstGeom prst="rect">
                <a:avLst/>
              </a:prstGeom>
              <a:effectLst>
                <a:outerShdw dist="254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2060" name="그림 2059">
                <a:extLst>
                  <a:ext uri="{FF2B5EF4-FFF2-40B4-BE49-F238E27FC236}">
                    <a16:creationId xmlns:a16="http://schemas.microsoft.com/office/drawing/2014/main" id="{14AEF8A1-5E51-DA0A-927A-80DDE1F61DD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3186" t="85302" r="14157" b="-2883"/>
              <a:stretch/>
            </p:blipFill>
            <p:spPr>
              <a:xfrm>
                <a:off x="6036693" y="4313065"/>
                <a:ext cx="1598429" cy="35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9A37F326-5C32-6B84-3535-09B15281D2B5}"/>
              </a:ext>
            </a:extLst>
          </p:cNvPr>
          <p:cNvSpPr/>
          <p:nvPr/>
        </p:nvSpPr>
        <p:spPr>
          <a:xfrm>
            <a:off x="0" y="184002"/>
            <a:ext cx="104775" cy="7905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672446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6" name="그룹 2055">
            <a:extLst>
              <a:ext uri="{FF2B5EF4-FFF2-40B4-BE49-F238E27FC236}">
                <a16:creationId xmlns:a16="http://schemas.microsoft.com/office/drawing/2014/main" id="{4E8C4953-AE09-6F54-1FF8-77E7F68E814C}"/>
              </a:ext>
            </a:extLst>
          </p:cNvPr>
          <p:cNvGrpSpPr/>
          <p:nvPr/>
        </p:nvGrpSpPr>
        <p:grpSpPr>
          <a:xfrm flipH="1">
            <a:off x="11374568" y="0"/>
            <a:ext cx="579033" cy="1227831"/>
            <a:chOff x="1066216" y="-1"/>
            <a:chExt cx="2336201" cy="4953878"/>
          </a:xfrm>
          <a:effectLst>
            <a:outerShdw dist="12700" dir="2700000" algn="tl" rotWithShape="0">
              <a:schemeClr val="accent4">
                <a:lumMod val="10000"/>
                <a:alpha val="40000"/>
              </a:schemeClr>
            </a:outerShdw>
          </a:effectLst>
        </p:grpSpPr>
        <p:grpSp>
          <p:nvGrpSpPr>
            <p:cNvPr id="2057" name="그룹 2056">
              <a:extLst>
                <a:ext uri="{FF2B5EF4-FFF2-40B4-BE49-F238E27FC236}">
                  <a16:creationId xmlns:a16="http://schemas.microsoft.com/office/drawing/2014/main" id="{9E72CFF4-C4F3-732D-9169-4E4F81D91DDD}"/>
                </a:ext>
              </a:extLst>
            </p:cNvPr>
            <p:cNvGrpSpPr/>
            <p:nvPr/>
          </p:nvGrpSpPr>
          <p:grpSpPr>
            <a:xfrm>
              <a:off x="1066216" y="-1"/>
              <a:ext cx="2336201" cy="4953878"/>
              <a:chOff x="662180" y="-1"/>
              <a:chExt cx="1884872" cy="4242180"/>
            </a:xfrm>
            <a:solidFill>
              <a:schemeClr val="accent2"/>
            </a:solidFill>
          </p:grpSpPr>
          <p:sp>
            <p:nvSpPr>
              <p:cNvPr id="2061" name="오각형 49">
                <a:extLst>
                  <a:ext uri="{FF2B5EF4-FFF2-40B4-BE49-F238E27FC236}">
                    <a16:creationId xmlns:a16="http://schemas.microsoft.com/office/drawing/2014/main" id="{865817F1-D22F-EAC4-491B-222E57924B35}"/>
                  </a:ext>
                </a:extLst>
              </p:cNvPr>
              <p:cNvSpPr/>
              <p:nvPr/>
            </p:nvSpPr>
            <p:spPr>
              <a:xfrm rot="5400000">
                <a:off x="-516474" y="1178653"/>
                <a:ext cx="4242180" cy="1884872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/>
                  <a:ea typeface="나눔바른고딕"/>
                  <a:cs typeface="+mn-cs"/>
                </a:endParaRPr>
              </a:p>
            </p:txBody>
          </p:sp>
          <p:cxnSp>
            <p:nvCxnSpPr>
              <p:cNvPr id="2062" name="직선 연결선 2061">
                <a:extLst>
                  <a:ext uri="{FF2B5EF4-FFF2-40B4-BE49-F238E27FC236}">
                    <a16:creationId xmlns:a16="http://schemas.microsoft.com/office/drawing/2014/main" id="{0060212F-96B0-2AEF-D4D3-CA9371D05353}"/>
                  </a:ext>
                </a:extLst>
              </p:cNvPr>
              <p:cNvCxnSpPr/>
              <p:nvPr/>
            </p:nvCxnSpPr>
            <p:spPr>
              <a:xfrm>
                <a:off x="793708" y="3111827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3" name="직선 연결선 2062">
                <a:extLst>
                  <a:ext uri="{FF2B5EF4-FFF2-40B4-BE49-F238E27FC236}">
                    <a16:creationId xmlns:a16="http://schemas.microsoft.com/office/drawing/2014/main" id="{0CA55B01-E8EB-EF86-7B1F-7FBF3408025B}"/>
                  </a:ext>
                </a:extLst>
              </p:cNvPr>
              <p:cNvCxnSpPr/>
              <p:nvPr/>
            </p:nvCxnSpPr>
            <p:spPr>
              <a:xfrm>
                <a:off x="793708" y="710870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58" name="그룹 2057">
              <a:extLst>
                <a:ext uri="{FF2B5EF4-FFF2-40B4-BE49-F238E27FC236}">
                  <a16:creationId xmlns:a16="http://schemas.microsoft.com/office/drawing/2014/main" id="{C04CD805-3B87-9EB7-C4FB-0F4584B46085}"/>
                </a:ext>
              </a:extLst>
            </p:cNvPr>
            <p:cNvGrpSpPr/>
            <p:nvPr/>
          </p:nvGrpSpPr>
          <p:grpSpPr>
            <a:xfrm>
              <a:off x="1521331" y="1246594"/>
              <a:ext cx="1660292" cy="1960794"/>
              <a:chOff x="5827464" y="1399010"/>
              <a:chExt cx="4436091" cy="5238997"/>
            </a:xfrm>
          </p:grpSpPr>
          <p:pic>
            <p:nvPicPr>
              <p:cNvPr id="2059" name="그림 2058">
                <a:extLst>
                  <a:ext uri="{FF2B5EF4-FFF2-40B4-BE49-F238E27FC236}">
                    <a16:creationId xmlns:a16="http://schemas.microsoft.com/office/drawing/2014/main" id="{C4778A7E-DB14-B169-4E05-C85879102C0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154" t="7721" r="14157" b="19442"/>
              <a:stretch/>
            </p:blipFill>
            <p:spPr>
              <a:xfrm>
                <a:off x="5827464" y="1399010"/>
                <a:ext cx="4436091" cy="5238997"/>
              </a:xfrm>
              <a:prstGeom prst="rect">
                <a:avLst/>
              </a:prstGeom>
              <a:effectLst>
                <a:outerShdw dist="254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2060" name="그림 2059">
                <a:extLst>
                  <a:ext uri="{FF2B5EF4-FFF2-40B4-BE49-F238E27FC236}">
                    <a16:creationId xmlns:a16="http://schemas.microsoft.com/office/drawing/2014/main" id="{14AEF8A1-5E51-DA0A-927A-80DDE1F61DD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3186" t="85302" r="14157" b="-2883"/>
              <a:stretch/>
            </p:blipFill>
            <p:spPr>
              <a:xfrm>
                <a:off x="6036693" y="4313065"/>
                <a:ext cx="1598429" cy="35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D3DEE238-2455-2203-8D1B-FCBEF1A104A7}"/>
              </a:ext>
            </a:extLst>
          </p:cNvPr>
          <p:cNvSpPr/>
          <p:nvPr/>
        </p:nvSpPr>
        <p:spPr>
          <a:xfrm>
            <a:off x="0" y="184002"/>
            <a:ext cx="104775" cy="7905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55140-D9D4-8DEF-3B22-D7D31832A35B}"/>
              </a:ext>
            </a:extLst>
          </p:cNvPr>
          <p:cNvSpPr txBox="1"/>
          <p:nvPr/>
        </p:nvSpPr>
        <p:spPr>
          <a:xfrm>
            <a:off x="193464" y="347347"/>
            <a:ext cx="11208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F2F2F2">
                    <a:lumMod val="25000"/>
                  </a:srgb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진행내용</a:t>
            </a:r>
            <a:endParaRPr kumimoji="0" lang="en-US" altLang="ko-KR" sz="2000" b="1" i="0" u="none" strike="noStrike" kern="1200" cap="none" spc="0" normalizeH="0" baseline="0" noProof="0">
              <a:ln>
                <a:noFill/>
              </a:ln>
              <a:solidFill>
                <a:srgbClr val="F2F2F2">
                  <a:lumMod val="25000"/>
                </a:srgbClr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E02D8B-EF37-5361-BFCC-6B10EAC2F79F}"/>
              </a:ext>
            </a:extLst>
          </p:cNvPr>
          <p:cNvSpPr txBox="1"/>
          <p:nvPr/>
        </p:nvSpPr>
        <p:spPr>
          <a:xfrm>
            <a:off x="1402973" y="362736"/>
            <a:ext cx="4600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나눔스퀘어OTF_ac ExtraBold" panose="020B0600000101010101" pitchFamily="34" charset="-127"/>
                <a:ea typeface="나눔스퀘어OTF_ac ExtraBold" panose="020B0600000101010101" pitchFamily="34" charset="-127"/>
                <a:cs typeface="+mn-cs"/>
              </a:rPr>
              <a:t>3. koGPT2 </a:t>
            </a: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나눔스퀘어OTF_ac ExtraBold" panose="020B0600000101010101" pitchFamily="34" charset="-127"/>
                <a:ea typeface="나눔스퀘어OTF_ac ExtraBold" panose="020B0600000101010101" pitchFamily="34" charset="-127"/>
                <a:cs typeface="+mn-cs"/>
              </a:rPr>
              <a:t>사용 </a:t>
            </a:r>
            <a:r>
              <a:rPr kumimoji="0" lang="ko-KR" altLang="en-US" sz="1800" b="0" i="0" u="none" strike="noStrike" kern="1200" cap="none" spc="0" normalizeH="0" baseline="0" noProof="0" err="1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나눔스퀘어OTF_ac ExtraBold" panose="020B0600000101010101" pitchFamily="34" charset="-127"/>
                <a:ea typeface="나눔스퀘어OTF_ac ExtraBold" panose="020B0600000101010101" pitchFamily="34" charset="-127"/>
                <a:cs typeface="+mn-cs"/>
              </a:rPr>
              <a:t>챗봇</a:t>
            </a: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나눔스퀘어OTF_ac ExtraBold" panose="020B0600000101010101" pitchFamily="34" charset="-127"/>
                <a:ea typeface="나눔스퀘어OTF_ac ExtraBold" panose="020B0600000101010101" pitchFamily="34" charset="-127"/>
                <a:cs typeface="+mn-cs"/>
              </a:rPr>
              <a:t> 구현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19A1AEA-C854-40EB-ACFE-998C7DA47C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201" y="794960"/>
            <a:ext cx="5269920" cy="563016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B502E06-43D1-4BA3-B6E9-B31C7163A6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4029" y="1670179"/>
            <a:ext cx="6419166" cy="4489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0509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6" name="그룹 2055">
            <a:extLst>
              <a:ext uri="{FF2B5EF4-FFF2-40B4-BE49-F238E27FC236}">
                <a16:creationId xmlns:a16="http://schemas.microsoft.com/office/drawing/2014/main" id="{4E8C4953-AE09-6F54-1FF8-77E7F68E814C}"/>
              </a:ext>
            </a:extLst>
          </p:cNvPr>
          <p:cNvGrpSpPr/>
          <p:nvPr/>
        </p:nvGrpSpPr>
        <p:grpSpPr>
          <a:xfrm flipH="1">
            <a:off x="11374568" y="0"/>
            <a:ext cx="579033" cy="1227831"/>
            <a:chOff x="1066216" y="-1"/>
            <a:chExt cx="2336201" cy="4953878"/>
          </a:xfrm>
          <a:effectLst>
            <a:outerShdw dist="12700" dir="2700000" algn="tl" rotWithShape="0">
              <a:schemeClr val="accent4">
                <a:lumMod val="10000"/>
                <a:alpha val="40000"/>
              </a:schemeClr>
            </a:outerShdw>
          </a:effectLst>
        </p:grpSpPr>
        <p:grpSp>
          <p:nvGrpSpPr>
            <p:cNvPr id="2057" name="그룹 2056">
              <a:extLst>
                <a:ext uri="{FF2B5EF4-FFF2-40B4-BE49-F238E27FC236}">
                  <a16:creationId xmlns:a16="http://schemas.microsoft.com/office/drawing/2014/main" id="{9E72CFF4-C4F3-732D-9169-4E4F81D91DDD}"/>
                </a:ext>
              </a:extLst>
            </p:cNvPr>
            <p:cNvGrpSpPr/>
            <p:nvPr/>
          </p:nvGrpSpPr>
          <p:grpSpPr>
            <a:xfrm>
              <a:off x="1066216" y="-1"/>
              <a:ext cx="2336201" cy="4953878"/>
              <a:chOff x="662180" y="-1"/>
              <a:chExt cx="1884872" cy="4242180"/>
            </a:xfrm>
            <a:solidFill>
              <a:schemeClr val="accent2"/>
            </a:solidFill>
          </p:grpSpPr>
          <p:sp>
            <p:nvSpPr>
              <p:cNvPr id="2061" name="오각형 49">
                <a:extLst>
                  <a:ext uri="{FF2B5EF4-FFF2-40B4-BE49-F238E27FC236}">
                    <a16:creationId xmlns:a16="http://schemas.microsoft.com/office/drawing/2014/main" id="{865817F1-D22F-EAC4-491B-222E57924B35}"/>
                  </a:ext>
                </a:extLst>
              </p:cNvPr>
              <p:cNvSpPr/>
              <p:nvPr/>
            </p:nvSpPr>
            <p:spPr>
              <a:xfrm rot="5400000">
                <a:off x="-516474" y="1178653"/>
                <a:ext cx="4242180" cy="1884872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/>
                  <a:ea typeface="나눔바른고딕"/>
                  <a:cs typeface="+mn-cs"/>
                </a:endParaRPr>
              </a:p>
            </p:txBody>
          </p:sp>
          <p:cxnSp>
            <p:nvCxnSpPr>
              <p:cNvPr id="2062" name="직선 연결선 2061">
                <a:extLst>
                  <a:ext uri="{FF2B5EF4-FFF2-40B4-BE49-F238E27FC236}">
                    <a16:creationId xmlns:a16="http://schemas.microsoft.com/office/drawing/2014/main" id="{0060212F-96B0-2AEF-D4D3-CA9371D05353}"/>
                  </a:ext>
                </a:extLst>
              </p:cNvPr>
              <p:cNvCxnSpPr/>
              <p:nvPr/>
            </p:nvCxnSpPr>
            <p:spPr>
              <a:xfrm>
                <a:off x="793708" y="3111827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3" name="직선 연결선 2062">
                <a:extLst>
                  <a:ext uri="{FF2B5EF4-FFF2-40B4-BE49-F238E27FC236}">
                    <a16:creationId xmlns:a16="http://schemas.microsoft.com/office/drawing/2014/main" id="{0CA55B01-E8EB-EF86-7B1F-7FBF3408025B}"/>
                  </a:ext>
                </a:extLst>
              </p:cNvPr>
              <p:cNvCxnSpPr/>
              <p:nvPr/>
            </p:nvCxnSpPr>
            <p:spPr>
              <a:xfrm>
                <a:off x="793708" y="710870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58" name="그룹 2057">
              <a:extLst>
                <a:ext uri="{FF2B5EF4-FFF2-40B4-BE49-F238E27FC236}">
                  <a16:creationId xmlns:a16="http://schemas.microsoft.com/office/drawing/2014/main" id="{C04CD805-3B87-9EB7-C4FB-0F4584B46085}"/>
                </a:ext>
              </a:extLst>
            </p:cNvPr>
            <p:cNvGrpSpPr/>
            <p:nvPr/>
          </p:nvGrpSpPr>
          <p:grpSpPr>
            <a:xfrm>
              <a:off x="1521331" y="1246594"/>
              <a:ext cx="1660292" cy="1960794"/>
              <a:chOff x="5827464" y="1399010"/>
              <a:chExt cx="4436091" cy="5238997"/>
            </a:xfrm>
          </p:grpSpPr>
          <p:pic>
            <p:nvPicPr>
              <p:cNvPr id="2059" name="그림 2058">
                <a:extLst>
                  <a:ext uri="{FF2B5EF4-FFF2-40B4-BE49-F238E27FC236}">
                    <a16:creationId xmlns:a16="http://schemas.microsoft.com/office/drawing/2014/main" id="{C4778A7E-DB14-B169-4E05-C85879102C0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154" t="7721" r="14157" b="19442"/>
              <a:stretch/>
            </p:blipFill>
            <p:spPr>
              <a:xfrm>
                <a:off x="5827464" y="1399010"/>
                <a:ext cx="4436091" cy="5238997"/>
              </a:xfrm>
              <a:prstGeom prst="rect">
                <a:avLst/>
              </a:prstGeom>
              <a:effectLst>
                <a:outerShdw dist="254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2060" name="그림 2059">
                <a:extLst>
                  <a:ext uri="{FF2B5EF4-FFF2-40B4-BE49-F238E27FC236}">
                    <a16:creationId xmlns:a16="http://schemas.microsoft.com/office/drawing/2014/main" id="{14AEF8A1-5E51-DA0A-927A-80DDE1F61DD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3186" t="85302" r="14157" b="-2883"/>
              <a:stretch/>
            </p:blipFill>
            <p:spPr>
              <a:xfrm>
                <a:off x="6036693" y="4313065"/>
                <a:ext cx="1598429" cy="35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D3DEE238-2455-2203-8D1B-FCBEF1A104A7}"/>
              </a:ext>
            </a:extLst>
          </p:cNvPr>
          <p:cNvSpPr/>
          <p:nvPr/>
        </p:nvSpPr>
        <p:spPr>
          <a:xfrm>
            <a:off x="0" y="184002"/>
            <a:ext cx="104775" cy="7905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55140-D9D4-8DEF-3B22-D7D31832A35B}"/>
              </a:ext>
            </a:extLst>
          </p:cNvPr>
          <p:cNvSpPr txBox="1"/>
          <p:nvPr/>
        </p:nvSpPr>
        <p:spPr>
          <a:xfrm>
            <a:off x="193464" y="347347"/>
            <a:ext cx="11208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F2F2F2">
                    <a:lumMod val="25000"/>
                  </a:srgb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진행내용</a:t>
            </a:r>
            <a:endParaRPr kumimoji="0" lang="en-US" altLang="ko-KR" sz="2000" b="1" i="0" u="none" strike="noStrike" kern="1200" cap="none" spc="0" normalizeH="0" baseline="0" noProof="0">
              <a:ln>
                <a:noFill/>
              </a:ln>
              <a:solidFill>
                <a:srgbClr val="F2F2F2">
                  <a:lumMod val="25000"/>
                </a:srgbClr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E02D8B-EF37-5361-BFCC-6B10EAC2F79F}"/>
              </a:ext>
            </a:extLst>
          </p:cNvPr>
          <p:cNvSpPr txBox="1"/>
          <p:nvPr/>
        </p:nvSpPr>
        <p:spPr>
          <a:xfrm>
            <a:off x="1402973" y="362736"/>
            <a:ext cx="4600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>
                <a:solidFill>
                  <a:srgbClr val="3A3838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3</a:t>
            </a: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나눔스퀘어OTF_ac ExtraBold" panose="020B0600000101010101" pitchFamily="34" charset="-127"/>
                <a:ea typeface="나눔스퀘어OTF_ac ExtraBold" panose="020B0600000101010101" pitchFamily="34" charset="-127"/>
                <a:cs typeface="+mn-cs"/>
              </a:rPr>
              <a:t>. koGPT2 </a:t>
            </a: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나눔스퀘어OTF_ac ExtraBold" panose="020B0600000101010101" pitchFamily="34" charset="-127"/>
                <a:ea typeface="나눔스퀘어OTF_ac ExtraBold" panose="020B0600000101010101" pitchFamily="34" charset="-127"/>
                <a:cs typeface="+mn-cs"/>
              </a:rPr>
              <a:t>사용 </a:t>
            </a:r>
            <a:r>
              <a:rPr kumimoji="0" lang="ko-KR" altLang="en-US" sz="1800" b="0" i="0" u="none" strike="noStrike" kern="1200" cap="none" spc="0" normalizeH="0" baseline="0" noProof="0" err="1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나눔스퀘어OTF_ac ExtraBold" panose="020B0600000101010101" pitchFamily="34" charset="-127"/>
                <a:ea typeface="나눔스퀘어OTF_ac ExtraBold" panose="020B0600000101010101" pitchFamily="34" charset="-127"/>
                <a:cs typeface="+mn-cs"/>
              </a:rPr>
              <a:t>챗봇</a:t>
            </a: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나눔스퀘어OTF_ac ExtraBold" panose="020B0600000101010101" pitchFamily="34" charset="-127"/>
                <a:ea typeface="나눔스퀘어OTF_ac ExtraBold" panose="020B0600000101010101" pitchFamily="34" charset="-127"/>
                <a:cs typeface="+mn-cs"/>
              </a:rPr>
              <a:t> 구현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460" y="1996927"/>
            <a:ext cx="10058400" cy="103852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460" y="3314453"/>
            <a:ext cx="10058400" cy="100359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628384" y="4597052"/>
            <a:ext cx="836738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한컴 고딕" panose="02000500000000000000" pitchFamily="2" charset="-127"/>
                <a:ea typeface="한컴 고딕" panose="02000500000000000000" pitchFamily="2" charset="-127"/>
              </a:rPr>
              <a:t>- </a:t>
            </a:r>
            <a:r>
              <a:rPr lang="ko-KR" altLang="en-US">
                <a:latin typeface="한컴 고딕" panose="02000500000000000000" pitchFamily="2" charset="-127"/>
                <a:ea typeface="한컴 고딕" panose="02000500000000000000" pitchFamily="2" charset="-127"/>
              </a:rPr>
              <a:t>요리의 레시피를 알려달라는 질문에 필요한 재료와 레시피를 </a:t>
            </a:r>
            <a:r>
              <a:rPr lang="ko-KR" altLang="en-US" err="1">
                <a:latin typeface="한컴 고딕" panose="02000500000000000000" pitchFamily="2" charset="-127"/>
                <a:ea typeface="한컴 고딕" panose="02000500000000000000" pitchFamily="2" charset="-127"/>
              </a:rPr>
              <a:t>소개해줌</a:t>
            </a:r>
            <a:endParaRPr lang="en-US" altLang="ko-KR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endParaRPr lang="en-US" altLang="ko-KR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r>
              <a:rPr lang="en-US" altLang="ko-KR">
                <a:latin typeface="한컴 고딕" panose="02000500000000000000" pitchFamily="2" charset="-127"/>
                <a:ea typeface="한컴 고딕" panose="02000500000000000000" pitchFamily="2" charset="-127"/>
              </a:rPr>
              <a:t>- </a:t>
            </a:r>
            <a:r>
              <a:rPr lang="ko-KR" altLang="en-US">
                <a:latin typeface="한컴 고딕" panose="02000500000000000000" pitchFamily="2" charset="-127"/>
                <a:ea typeface="한컴 고딕" panose="02000500000000000000" pitchFamily="2" charset="-127"/>
              </a:rPr>
              <a:t>요리에 관한 질문이 아닌 엉뚱한 질문에도 요리에 관한 답변을 함</a:t>
            </a:r>
            <a:endParaRPr lang="en-US" altLang="ko-KR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endParaRPr lang="en-US" altLang="ko-KR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r>
              <a:rPr lang="en-US" altLang="ko-KR">
                <a:latin typeface="한컴 고딕" panose="02000500000000000000" pitchFamily="2" charset="-127"/>
                <a:ea typeface="한컴 고딕" panose="02000500000000000000" pitchFamily="2" charset="-127"/>
              </a:rPr>
              <a:t>- </a:t>
            </a:r>
            <a:r>
              <a:rPr lang="ko-KR" altLang="en-US">
                <a:latin typeface="한컴 고딕" panose="02000500000000000000" pitchFamily="2" charset="-127"/>
                <a:ea typeface="한컴 고딕" panose="02000500000000000000" pitchFamily="2" charset="-127"/>
              </a:rPr>
              <a:t>저번 테스트 모델보다 더 자세한 답변 구현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215025" y="1227831"/>
            <a:ext cx="70521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err="1">
                <a:latin typeface="한컴 고딕" panose="02000500000000000000" pitchFamily="2" charset="-127"/>
                <a:ea typeface="한컴 고딕" panose="02000500000000000000" pitchFamily="2" charset="-127"/>
              </a:rPr>
              <a:t>챗봇</a:t>
            </a:r>
            <a:r>
              <a:rPr lang="ko-KR" altLang="en-US" sz="2400">
                <a:latin typeface="한컴 고딕" panose="02000500000000000000" pitchFamily="2" charset="-127"/>
                <a:ea typeface="한컴 고딕" panose="02000500000000000000" pitchFamily="2" charset="-127"/>
              </a:rPr>
              <a:t> 대화 실행</a:t>
            </a:r>
          </a:p>
        </p:txBody>
      </p:sp>
    </p:spTree>
    <p:extLst>
      <p:ext uri="{BB962C8B-B14F-4D97-AF65-F5344CB8AC3E}">
        <p14:creationId xmlns:p14="http://schemas.microsoft.com/office/powerpoint/2010/main" val="7179490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52229" y="3293917"/>
            <a:ext cx="10446241" cy="169171"/>
            <a:chOff x="1308176" y="6650120"/>
            <a:chExt cx="15669362" cy="2537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308176" y="6650120"/>
              <a:ext cx="15669362" cy="2537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41744" y="3378502"/>
            <a:ext cx="432000" cy="464044"/>
            <a:chOff x="3706579" y="6778692"/>
            <a:chExt cx="257143" cy="2537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3706579" y="6778692"/>
              <a:ext cx="257143" cy="2537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889635" y="3379632"/>
            <a:ext cx="171429" cy="169171"/>
            <a:chOff x="9014286" y="6778692"/>
            <a:chExt cx="257143" cy="25375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9014286" y="6778692"/>
              <a:ext cx="257143" cy="25375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875826" y="3399061"/>
            <a:ext cx="171429" cy="169171"/>
            <a:chOff x="14321992" y="6778692"/>
            <a:chExt cx="257143" cy="25375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14321992" y="6778692"/>
              <a:ext cx="257143" cy="25375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120399" y="3208203"/>
            <a:ext cx="171429" cy="169171"/>
            <a:chOff x="6360432" y="6521549"/>
            <a:chExt cx="257143" cy="25375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6360432" y="6521549"/>
              <a:ext cx="257143" cy="25375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658871" y="3208203"/>
            <a:ext cx="171429" cy="169171"/>
            <a:chOff x="11668139" y="6521549"/>
            <a:chExt cx="257143" cy="25375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11668139" y="6521549"/>
              <a:ext cx="257143" cy="253757"/>
            </a:xfrm>
            <a:prstGeom prst="rect">
              <a:avLst/>
            </a:prstGeom>
          </p:spPr>
        </p:pic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3A4B7D23-FDBF-8043-AE79-AA9C497E0954}"/>
              </a:ext>
            </a:extLst>
          </p:cNvPr>
          <p:cNvGrpSpPr/>
          <p:nvPr/>
        </p:nvGrpSpPr>
        <p:grpSpPr>
          <a:xfrm flipH="1">
            <a:off x="11374568" y="0"/>
            <a:ext cx="579033" cy="1227831"/>
            <a:chOff x="1066216" y="-1"/>
            <a:chExt cx="2336201" cy="4953878"/>
          </a:xfrm>
          <a:effectLst>
            <a:outerShdw dist="12700" dir="2700000" algn="tl" rotWithShape="0">
              <a:schemeClr val="accent4">
                <a:lumMod val="10000"/>
                <a:alpha val="40000"/>
              </a:schemeClr>
            </a:outerShdw>
          </a:effectLst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9DCC20E5-8E1E-161B-DB2F-916E1965E981}"/>
                </a:ext>
              </a:extLst>
            </p:cNvPr>
            <p:cNvGrpSpPr/>
            <p:nvPr/>
          </p:nvGrpSpPr>
          <p:grpSpPr>
            <a:xfrm>
              <a:off x="1066216" y="-1"/>
              <a:ext cx="2336201" cy="4953878"/>
              <a:chOff x="662180" y="-1"/>
              <a:chExt cx="1884872" cy="4242180"/>
            </a:xfrm>
            <a:solidFill>
              <a:schemeClr val="accent2"/>
            </a:solidFill>
          </p:grpSpPr>
          <p:sp>
            <p:nvSpPr>
              <p:cNvPr id="13" name="오각형 49">
                <a:extLst>
                  <a:ext uri="{FF2B5EF4-FFF2-40B4-BE49-F238E27FC236}">
                    <a16:creationId xmlns:a16="http://schemas.microsoft.com/office/drawing/2014/main" id="{363A982D-1AF1-2271-591F-694DDE5AF36A}"/>
                  </a:ext>
                </a:extLst>
              </p:cNvPr>
              <p:cNvSpPr/>
              <p:nvPr/>
            </p:nvSpPr>
            <p:spPr>
              <a:xfrm rot="5400000">
                <a:off x="-516474" y="1178653"/>
                <a:ext cx="4242180" cy="1884872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 UltraLight"/>
                  <a:cs typeface="+mn-cs"/>
                </a:endParaRPr>
              </a:p>
            </p:txBody>
          </p:sp>
          <p:cxnSp>
            <p:nvCxnSpPr>
              <p:cNvPr id="14" name="직선 연결선 13">
                <a:extLst>
                  <a:ext uri="{FF2B5EF4-FFF2-40B4-BE49-F238E27FC236}">
                    <a16:creationId xmlns:a16="http://schemas.microsoft.com/office/drawing/2014/main" id="{D5134657-BBE0-7C9F-06B0-0665DC51A27D}"/>
                  </a:ext>
                </a:extLst>
              </p:cNvPr>
              <p:cNvCxnSpPr/>
              <p:nvPr/>
            </p:nvCxnSpPr>
            <p:spPr>
              <a:xfrm>
                <a:off x="793708" y="3111827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직선 연결선 15">
                <a:extLst>
                  <a:ext uri="{FF2B5EF4-FFF2-40B4-BE49-F238E27FC236}">
                    <a16:creationId xmlns:a16="http://schemas.microsoft.com/office/drawing/2014/main" id="{44E87842-1BAD-1E03-6AFC-D289246FE8E4}"/>
                  </a:ext>
                </a:extLst>
              </p:cNvPr>
              <p:cNvCxnSpPr/>
              <p:nvPr/>
            </p:nvCxnSpPr>
            <p:spPr>
              <a:xfrm>
                <a:off x="793708" y="710870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5EBD757E-280F-48DA-237F-C73AA7416E89}"/>
                </a:ext>
              </a:extLst>
            </p:cNvPr>
            <p:cNvGrpSpPr/>
            <p:nvPr/>
          </p:nvGrpSpPr>
          <p:grpSpPr>
            <a:xfrm>
              <a:off x="1521331" y="1246594"/>
              <a:ext cx="1660292" cy="1960794"/>
              <a:chOff x="5827464" y="1399010"/>
              <a:chExt cx="4436091" cy="5238997"/>
            </a:xfrm>
          </p:grpSpPr>
          <p:pic>
            <p:nvPicPr>
              <p:cNvPr id="10" name="그림 9">
                <a:extLst>
                  <a:ext uri="{FF2B5EF4-FFF2-40B4-BE49-F238E27FC236}">
                    <a16:creationId xmlns:a16="http://schemas.microsoft.com/office/drawing/2014/main" id="{345BDF01-643E-8BB6-8137-620AEA1EB90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154" t="7721" r="14157" b="19442"/>
              <a:stretch/>
            </p:blipFill>
            <p:spPr>
              <a:xfrm>
                <a:off x="5827464" y="1399010"/>
                <a:ext cx="4436091" cy="5238997"/>
              </a:xfrm>
              <a:prstGeom prst="rect">
                <a:avLst/>
              </a:prstGeom>
              <a:effectLst>
                <a:outerShdw dist="254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96922407-0748-0764-CFA1-8DA22651E90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3186" t="85302" r="14157" b="-2883"/>
              <a:stretch/>
            </p:blipFill>
            <p:spPr>
              <a:xfrm>
                <a:off x="6036693" y="4313065"/>
                <a:ext cx="1598429" cy="35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5807316C-1D0D-B7F3-A0DA-2A814204EB03}"/>
              </a:ext>
            </a:extLst>
          </p:cNvPr>
          <p:cNvGrpSpPr/>
          <p:nvPr/>
        </p:nvGrpSpPr>
        <p:grpSpPr>
          <a:xfrm>
            <a:off x="2886395" y="1848551"/>
            <a:ext cx="2549423" cy="1230576"/>
            <a:chOff x="605431" y="4085090"/>
            <a:chExt cx="2549423" cy="1230576"/>
          </a:xfrm>
        </p:grpSpPr>
        <p:sp>
          <p:nvSpPr>
            <p:cNvPr id="43" name="Object 43"/>
            <p:cNvSpPr txBox="1"/>
            <p:nvPr/>
          </p:nvSpPr>
          <p:spPr>
            <a:xfrm>
              <a:off x="605431" y="4603933"/>
              <a:ext cx="2549423" cy="71173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1200" cap="none" spc="0" normalizeH="0" baseline="0" noProof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  <a:latin typeface="나눔바른고딕 UltraLight"/>
                  <a:cs typeface="+mn-cs"/>
                </a:rPr>
                <a:t>- </a:t>
              </a:r>
              <a:r>
                <a:rPr kumimoji="0" lang="ko-KR" alt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  <a:latin typeface="나눔바른고딕 UltraLight"/>
                  <a:cs typeface="+mn-cs"/>
                </a:rPr>
                <a:t>데이터 수집 및 </a:t>
              </a:r>
              <a:r>
                <a:rPr kumimoji="0" lang="ko-KR" altLang="en-US" sz="1400" b="0" i="0" u="none" strike="noStrike" kern="1200" cap="none" spc="0" normalizeH="0" baseline="0" noProof="0" err="1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  <a:latin typeface="나눔바른고딕 UltraLight"/>
                  <a:cs typeface="+mn-cs"/>
                </a:rPr>
                <a:t>전처리</a:t>
              </a:r>
              <a:endPara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나눔바른고딕 UltraLight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1200" cap="none" spc="0" normalizeH="0" baseline="0" noProof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  <a:latin typeface="나눔바른고딕 UltraLight"/>
                  <a:cs typeface="+mn-cs"/>
                </a:rPr>
                <a:t>- </a:t>
              </a:r>
              <a:r>
                <a:rPr kumimoji="0" lang="ko-KR" altLang="en-US" sz="1400" b="0" i="0" u="none" strike="noStrike" kern="1200" cap="none" spc="0" normalizeH="0" baseline="0" noProof="0" err="1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  <a:latin typeface="나눔바른고딕 UltraLight"/>
                  <a:cs typeface="+mn-cs"/>
                </a:rPr>
                <a:t>챗봇</a:t>
              </a:r>
              <a:r>
                <a:rPr kumimoji="0" lang="ko-KR" alt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  <a:latin typeface="나눔바른고딕 UltraLight"/>
                  <a:cs typeface="+mn-cs"/>
                </a:rPr>
                <a:t> 모델 학습 데이터 생성</a:t>
              </a:r>
              <a:endPara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나눔바른고딕 UltraLight"/>
                <a:cs typeface="+mn-cs"/>
              </a:endParaRPr>
            </a:p>
          </p:txBody>
        </p: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54F962D3-7FA9-8F40-0D83-40ABDA81D196}"/>
                </a:ext>
              </a:extLst>
            </p:cNvPr>
            <p:cNvGrpSpPr/>
            <p:nvPr/>
          </p:nvGrpSpPr>
          <p:grpSpPr>
            <a:xfrm>
              <a:off x="908069" y="4085090"/>
              <a:ext cx="1913958" cy="432000"/>
              <a:chOff x="908069" y="4085090"/>
              <a:chExt cx="1913958" cy="432000"/>
            </a:xfrm>
          </p:grpSpPr>
          <p:sp>
            <p:nvSpPr>
              <p:cNvPr id="42" name="Object 42"/>
              <p:cNvSpPr txBox="1"/>
              <p:nvPr/>
            </p:nvSpPr>
            <p:spPr>
              <a:xfrm>
                <a:off x="1340069" y="4085092"/>
                <a:ext cx="1481958" cy="420564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133" b="0" i="0" u="none" strike="noStrike" kern="0" cap="none" spc="-20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바른고딕 UltraLight"/>
                    <a:cs typeface="S-Core Dream 7 ExtraBold" pitchFamily="34" charset="0"/>
                  </a:rPr>
                  <a:t>1</a:t>
                </a:r>
                <a:r>
                  <a:rPr kumimoji="0" lang="ko-KR" altLang="en-US" sz="2133" b="0" i="0" u="none" strike="noStrike" kern="0" cap="none" spc="-20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바른고딕 UltraLight"/>
                    <a:cs typeface="S-Core Dream 7 ExtraBold" pitchFamily="34" charset="0"/>
                  </a:rPr>
                  <a:t>차 중간 발표</a:t>
                </a:r>
                <a:endPara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  <a:latin typeface="나눔바른고딕 UltraLight"/>
                  <a:cs typeface="+mn-cs"/>
                </a:endParaRPr>
              </a:p>
            </p:txBody>
          </p:sp>
          <p:pic>
            <p:nvPicPr>
              <p:cNvPr id="30" name="Object 37">
                <a:extLst>
                  <a:ext uri="{FF2B5EF4-FFF2-40B4-BE49-F238E27FC236}">
                    <a16:creationId xmlns:a16="http://schemas.microsoft.com/office/drawing/2014/main" id="{C6257C34-F512-1E81-87F4-870ADCAD02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08069" y="4085090"/>
                <a:ext cx="432000" cy="432000"/>
              </a:xfrm>
              <a:prstGeom prst="rect">
                <a:avLst/>
              </a:prstGeom>
            </p:spPr>
          </p:pic>
        </p:grp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4378604A-7C53-C1EE-7091-050FE2879E6F}"/>
              </a:ext>
            </a:extLst>
          </p:cNvPr>
          <p:cNvGrpSpPr/>
          <p:nvPr/>
        </p:nvGrpSpPr>
        <p:grpSpPr>
          <a:xfrm>
            <a:off x="968227" y="3887896"/>
            <a:ext cx="1612282" cy="432000"/>
            <a:chOff x="1092000" y="4107384"/>
            <a:chExt cx="1612282" cy="432000"/>
          </a:xfrm>
        </p:grpSpPr>
        <p:sp>
          <p:nvSpPr>
            <p:cNvPr id="46" name="Object 42">
              <a:extLst>
                <a:ext uri="{FF2B5EF4-FFF2-40B4-BE49-F238E27FC236}">
                  <a16:creationId xmlns:a16="http://schemas.microsoft.com/office/drawing/2014/main" id="{F0BF3FD7-4132-A81B-D0C2-CED1F44D94F3}"/>
                </a:ext>
              </a:extLst>
            </p:cNvPr>
            <p:cNvSpPr txBox="1"/>
            <p:nvPr/>
          </p:nvSpPr>
          <p:spPr>
            <a:xfrm>
              <a:off x="1524000" y="4107386"/>
              <a:ext cx="1180282" cy="42056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133" b="0" i="0" u="none" strike="noStrike" kern="0" cap="none" spc="-20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바른고딕 UltraLight"/>
                  <a:cs typeface="S-Core Dream 7 ExtraBold" pitchFamily="34" charset="0"/>
                </a:rPr>
                <a:t>주제 발표</a:t>
              </a: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나눔바른고딕 UltraLight"/>
                <a:cs typeface="+mn-cs"/>
              </a:endParaRPr>
            </a:p>
          </p:txBody>
        </p:sp>
        <p:pic>
          <p:nvPicPr>
            <p:cNvPr id="47" name="Object 37">
              <a:extLst>
                <a:ext uri="{FF2B5EF4-FFF2-40B4-BE49-F238E27FC236}">
                  <a16:creationId xmlns:a16="http://schemas.microsoft.com/office/drawing/2014/main" id="{72134DDF-451C-640C-E83D-2297EDF265F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92000" y="4107384"/>
              <a:ext cx="432000" cy="432000"/>
            </a:xfrm>
            <a:prstGeom prst="rect">
              <a:avLst/>
            </a:prstGeom>
          </p:spPr>
        </p:pic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05BFC410-13F4-360B-6A18-560F9F5E34D7}"/>
              </a:ext>
            </a:extLst>
          </p:cNvPr>
          <p:cNvGrpSpPr/>
          <p:nvPr/>
        </p:nvGrpSpPr>
        <p:grpSpPr>
          <a:xfrm>
            <a:off x="4495668" y="3845642"/>
            <a:ext cx="3128534" cy="1903838"/>
            <a:chOff x="605431" y="4085090"/>
            <a:chExt cx="3128534" cy="1903838"/>
          </a:xfrm>
        </p:grpSpPr>
        <p:sp>
          <p:nvSpPr>
            <p:cNvPr id="51" name="Object 43">
              <a:extLst>
                <a:ext uri="{FF2B5EF4-FFF2-40B4-BE49-F238E27FC236}">
                  <a16:creationId xmlns:a16="http://schemas.microsoft.com/office/drawing/2014/main" id="{F4DF3232-DC3E-85C2-8535-02DC82FB5247}"/>
                </a:ext>
              </a:extLst>
            </p:cNvPr>
            <p:cNvSpPr txBox="1"/>
            <p:nvPr/>
          </p:nvSpPr>
          <p:spPr>
            <a:xfrm>
              <a:off x="605431" y="4603933"/>
              <a:ext cx="3128534" cy="138499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1200" cap="none" spc="0" normalizeH="0" baseline="0" noProof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  <a:latin typeface="나눔바른고딕 UltraLight"/>
                  <a:cs typeface="+mn-cs"/>
                </a:rPr>
                <a:t>- </a:t>
              </a:r>
              <a:r>
                <a:rPr kumimoji="0" lang="ko-KR" alt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  <a:latin typeface="나눔바른고딕 UltraLight"/>
                  <a:cs typeface="+mn-cs"/>
                </a:rPr>
                <a:t>다양한 사전학습 모델 이용 </a:t>
              </a:r>
              <a:r>
                <a:rPr kumimoji="0" lang="ko-KR" altLang="en-US" sz="1400" b="0" i="0" u="none" strike="noStrike" kern="1200" cap="none" spc="0" normalizeH="0" baseline="0" noProof="0" err="1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  <a:latin typeface="나눔바른고딕 UltraLight"/>
                  <a:cs typeface="+mn-cs"/>
                </a:rPr>
                <a:t>전이학습</a:t>
              </a:r>
              <a:endPara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나눔바른고딕 UltraLight"/>
                <a:cs typeface="+mn-cs"/>
              </a:endParaRPr>
            </a:p>
            <a:p>
              <a:pPr marL="285750" marR="0" lvl="0" indent="-285750" algn="ctr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  <a:latin typeface="나눔바른고딕 UltraLight"/>
                  <a:cs typeface="+mn-cs"/>
                </a:rPr>
                <a:t>재료에 대한 </a:t>
              </a:r>
              <a:r>
                <a:rPr lang="ko-KR" altLang="en-US" sz="1400">
                  <a:solidFill>
                    <a:srgbClr val="3A3838"/>
                  </a:solidFill>
                  <a:latin typeface="나눔바른고딕 UltraLight"/>
                </a:rPr>
                <a:t>추가 전처리</a:t>
              </a:r>
              <a:endParaRPr lang="en-US" altLang="ko-KR" sz="1400">
                <a:solidFill>
                  <a:srgbClr val="3A3838"/>
                </a:solidFill>
                <a:latin typeface="나눔바른고딕 UltraLight"/>
              </a:endParaRPr>
            </a:p>
            <a:p>
              <a:pPr marR="0" lvl="0" algn="ctr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en-US" altLang="ko-KR" sz="1400">
                  <a:solidFill>
                    <a:srgbClr val="3A3838"/>
                  </a:solidFill>
                  <a:latin typeface="나눔바른고딕 UltraLight"/>
                </a:rPr>
                <a:t>- </a:t>
              </a:r>
              <a:r>
                <a:rPr lang="ko-KR" altLang="en-US" sz="1400">
                  <a:solidFill>
                    <a:srgbClr val="3A3838"/>
                  </a:solidFill>
                  <a:latin typeface="나눔바른고딕 UltraLight"/>
                </a:rPr>
                <a:t>재료 구분 모델 학습</a:t>
              </a:r>
              <a:endPara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나눔바른고딕 UltraLight"/>
                <a:cs typeface="+mn-cs"/>
              </a:endParaRPr>
            </a:p>
          </p:txBody>
        </p: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6C7DFE1A-0AE3-F5CD-E9D6-9D45189AAD87}"/>
                </a:ext>
              </a:extLst>
            </p:cNvPr>
            <p:cNvGrpSpPr/>
            <p:nvPr/>
          </p:nvGrpSpPr>
          <p:grpSpPr>
            <a:xfrm>
              <a:off x="908069" y="4085090"/>
              <a:ext cx="1913958" cy="432000"/>
              <a:chOff x="908069" y="4085090"/>
              <a:chExt cx="1913958" cy="432000"/>
            </a:xfrm>
          </p:grpSpPr>
          <p:sp>
            <p:nvSpPr>
              <p:cNvPr id="54" name="Object 42">
                <a:extLst>
                  <a:ext uri="{FF2B5EF4-FFF2-40B4-BE49-F238E27FC236}">
                    <a16:creationId xmlns:a16="http://schemas.microsoft.com/office/drawing/2014/main" id="{28EEFB70-FEC1-83B6-6ABA-997B27CB6409}"/>
                  </a:ext>
                </a:extLst>
              </p:cNvPr>
              <p:cNvSpPr txBox="1"/>
              <p:nvPr/>
            </p:nvSpPr>
            <p:spPr>
              <a:xfrm>
                <a:off x="1340069" y="4085092"/>
                <a:ext cx="1481958" cy="420564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133" b="0" i="0" u="none" strike="noStrike" kern="0" cap="none" spc="-20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바른고딕 UltraLight"/>
                    <a:cs typeface="S-Core Dream 7 ExtraBold" pitchFamily="34" charset="0"/>
                  </a:rPr>
                  <a:t>2</a:t>
                </a:r>
                <a:r>
                  <a:rPr kumimoji="0" lang="ko-KR" altLang="en-US" sz="2133" b="0" i="0" u="none" strike="noStrike" kern="0" cap="none" spc="-20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바른고딕 UltraLight"/>
                    <a:cs typeface="S-Core Dream 7 ExtraBold" pitchFamily="34" charset="0"/>
                  </a:rPr>
                  <a:t>차 중간 발표</a:t>
                </a:r>
                <a:endPara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  <a:latin typeface="나눔바른고딕 UltraLight"/>
                  <a:cs typeface="+mn-cs"/>
                </a:endParaRPr>
              </a:p>
            </p:txBody>
          </p:sp>
          <p:pic>
            <p:nvPicPr>
              <p:cNvPr id="55" name="Object 37">
                <a:extLst>
                  <a:ext uri="{FF2B5EF4-FFF2-40B4-BE49-F238E27FC236}">
                    <a16:creationId xmlns:a16="http://schemas.microsoft.com/office/drawing/2014/main" id="{FA767E98-B1F3-91BE-2660-23F8C56DBF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08069" y="4085090"/>
                <a:ext cx="432000" cy="432000"/>
              </a:xfrm>
              <a:prstGeom prst="rect">
                <a:avLst/>
              </a:prstGeom>
            </p:spPr>
          </p:pic>
        </p:grp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F3E88669-238F-0D33-D68D-65CEAE76E93F}"/>
              </a:ext>
            </a:extLst>
          </p:cNvPr>
          <p:cNvGrpSpPr/>
          <p:nvPr/>
        </p:nvGrpSpPr>
        <p:grpSpPr>
          <a:xfrm>
            <a:off x="6318023" y="1843099"/>
            <a:ext cx="2549423" cy="1230576"/>
            <a:chOff x="605431" y="4085090"/>
            <a:chExt cx="2549423" cy="1230576"/>
          </a:xfrm>
        </p:grpSpPr>
        <p:sp>
          <p:nvSpPr>
            <p:cNvPr id="58" name="Object 43">
              <a:extLst>
                <a:ext uri="{FF2B5EF4-FFF2-40B4-BE49-F238E27FC236}">
                  <a16:creationId xmlns:a16="http://schemas.microsoft.com/office/drawing/2014/main" id="{8D045DA9-7972-7F49-DE64-2CDFFEEBC88F}"/>
                </a:ext>
              </a:extLst>
            </p:cNvPr>
            <p:cNvSpPr txBox="1"/>
            <p:nvPr/>
          </p:nvSpPr>
          <p:spPr>
            <a:xfrm>
              <a:off x="605431" y="4603933"/>
              <a:ext cx="2549423" cy="71173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1200" cap="none" spc="0" normalizeH="0" baseline="0" noProof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  <a:latin typeface="나눔바른고딕 UltraLight"/>
                  <a:cs typeface="+mn-cs"/>
                </a:rPr>
                <a:t>- </a:t>
              </a:r>
              <a:r>
                <a:rPr kumimoji="0" lang="ko-KR" alt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  <a:latin typeface="나눔바른고딕 UltraLight"/>
                  <a:cs typeface="+mn-cs"/>
                </a:rPr>
                <a:t>선정된 모델 파인 튜닝</a:t>
              </a:r>
              <a:endPara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나눔바른고딕 UltraLight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1200" cap="none" spc="0" normalizeH="0" baseline="0" noProof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  <a:latin typeface="나눔바른고딕 UltraLight"/>
                  <a:cs typeface="+mn-cs"/>
                </a:rPr>
                <a:t>- </a:t>
              </a:r>
              <a:r>
                <a:rPr kumimoji="0" lang="ko-KR" alt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  <a:latin typeface="나눔바른고딕 UltraLight"/>
                  <a:cs typeface="+mn-cs"/>
                </a:rPr>
                <a:t>추가 기능 개발</a:t>
              </a:r>
              <a:r>
                <a:rPr kumimoji="0" lang="en-US" altLang="ko-KR" sz="1400" b="0" i="0" u="none" strike="noStrike" kern="1200" cap="none" spc="0" normalizeH="0" baseline="0" noProof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  <a:latin typeface="나눔바른고딕 UltraLight"/>
                  <a:cs typeface="+mn-cs"/>
                </a:rPr>
                <a:t>(</a:t>
              </a:r>
              <a:r>
                <a:rPr kumimoji="0" lang="ko-KR" altLang="en-US" sz="1400" b="0" i="0" u="none" strike="noStrike" kern="1200" cap="none" spc="0" normalizeH="0" baseline="0" noProof="0" err="1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  <a:latin typeface="나눔바른고딕 UltraLight"/>
                  <a:cs typeface="+mn-cs"/>
                </a:rPr>
                <a:t>알러지</a:t>
              </a:r>
              <a:r>
                <a:rPr kumimoji="0" lang="ko-KR" alt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  <a:latin typeface="나눔바른고딕 UltraLight"/>
                  <a:cs typeface="+mn-cs"/>
                </a:rPr>
                <a:t> 선택 등</a:t>
              </a:r>
              <a:r>
                <a:rPr kumimoji="0" lang="en-US" altLang="ko-KR" sz="1400" b="0" i="0" u="none" strike="noStrike" kern="1200" cap="none" spc="0" normalizeH="0" baseline="0" noProof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  <a:latin typeface="나눔바른고딕 UltraLight"/>
                  <a:cs typeface="+mn-cs"/>
                </a:rPr>
                <a:t>)</a:t>
              </a:r>
              <a:r>
                <a:rPr kumimoji="0" lang="ko-KR" alt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  <a:latin typeface="나눔바른고딕 UltraLight"/>
                  <a:cs typeface="+mn-cs"/>
                </a:rPr>
                <a:t> </a:t>
              </a:r>
              <a:endPara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나눔바른고딕 UltraLight"/>
                <a:cs typeface="+mn-cs"/>
              </a:endParaRPr>
            </a:p>
          </p:txBody>
        </p:sp>
        <p:grpSp>
          <p:nvGrpSpPr>
            <p:cNvPr id="60" name="그룹 59">
              <a:extLst>
                <a:ext uri="{FF2B5EF4-FFF2-40B4-BE49-F238E27FC236}">
                  <a16:creationId xmlns:a16="http://schemas.microsoft.com/office/drawing/2014/main" id="{A5A3EFFA-B6DD-868B-B690-B475D170EA1C}"/>
                </a:ext>
              </a:extLst>
            </p:cNvPr>
            <p:cNvGrpSpPr/>
            <p:nvPr/>
          </p:nvGrpSpPr>
          <p:grpSpPr>
            <a:xfrm>
              <a:off x="908069" y="4085090"/>
              <a:ext cx="1913958" cy="432000"/>
              <a:chOff x="908069" y="4085090"/>
              <a:chExt cx="1913958" cy="432000"/>
            </a:xfrm>
          </p:grpSpPr>
          <p:sp>
            <p:nvSpPr>
              <p:cNvPr id="63" name="Object 42">
                <a:extLst>
                  <a:ext uri="{FF2B5EF4-FFF2-40B4-BE49-F238E27FC236}">
                    <a16:creationId xmlns:a16="http://schemas.microsoft.com/office/drawing/2014/main" id="{CE820B5B-1F4E-6BB7-24A6-7202126A396B}"/>
                  </a:ext>
                </a:extLst>
              </p:cNvPr>
              <p:cNvSpPr txBox="1"/>
              <p:nvPr/>
            </p:nvSpPr>
            <p:spPr>
              <a:xfrm>
                <a:off x="1340069" y="4085092"/>
                <a:ext cx="1481958" cy="420564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133" b="0" i="0" u="none" strike="noStrike" kern="0" cap="none" spc="-20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바른고딕 UltraLight"/>
                    <a:cs typeface="S-Core Dream 7 ExtraBold" pitchFamily="34" charset="0"/>
                  </a:rPr>
                  <a:t>3</a:t>
                </a:r>
                <a:r>
                  <a:rPr kumimoji="0" lang="ko-KR" altLang="en-US" sz="2133" b="0" i="0" u="none" strike="noStrike" kern="0" cap="none" spc="-20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바른고딕 UltraLight"/>
                    <a:cs typeface="S-Core Dream 7 ExtraBold" pitchFamily="34" charset="0"/>
                  </a:rPr>
                  <a:t>차 중간 발표</a:t>
                </a:r>
                <a:endPara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  <a:latin typeface="나눔바른고딕 UltraLight"/>
                  <a:cs typeface="+mn-cs"/>
                </a:endParaRPr>
              </a:p>
            </p:txBody>
          </p:sp>
          <p:pic>
            <p:nvPicPr>
              <p:cNvPr id="960" name="Object 37">
                <a:extLst>
                  <a:ext uri="{FF2B5EF4-FFF2-40B4-BE49-F238E27FC236}">
                    <a16:creationId xmlns:a16="http://schemas.microsoft.com/office/drawing/2014/main" id="{2BFD3F59-FE7B-E515-1C4F-027BB751AA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08069" y="4085090"/>
                <a:ext cx="432000" cy="432000"/>
              </a:xfrm>
              <a:prstGeom prst="rect">
                <a:avLst/>
              </a:prstGeom>
            </p:spPr>
          </p:pic>
        </p:grpSp>
      </p:grpSp>
      <p:grpSp>
        <p:nvGrpSpPr>
          <p:cNvPr id="961" name="그룹 960">
            <a:extLst>
              <a:ext uri="{FF2B5EF4-FFF2-40B4-BE49-F238E27FC236}">
                <a16:creationId xmlns:a16="http://schemas.microsoft.com/office/drawing/2014/main" id="{F748D8A9-5606-A2B0-5751-50C919E3919D}"/>
              </a:ext>
            </a:extLst>
          </p:cNvPr>
          <p:cNvGrpSpPr/>
          <p:nvPr/>
        </p:nvGrpSpPr>
        <p:grpSpPr>
          <a:xfrm>
            <a:off x="8649047" y="3677878"/>
            <a:ext cx="2549423" cy="1236028"/>
            <a:chOff x="605431" y="4079638"/>
            <a:chExt cx="2549423" cy="1236028"/>
          </a:xfrm>
        </p:grpSpPr>
        <p:sp>
          <p:nvSpPr>
            <p:cNvPr id="962" name="Object 43">
              <a:extLst>
                <a:ext uri="{FF2B5EF4-FFF2-40B4-BE49-F238E27FC236}">
                  <a16:creationId xmlns:a16="http://schemas.microsoft.com/office/drawing/2014/main" id="{3FA70F80-2864-D13E-FCD4-242CA050953F}"/>
                </a:ext>
              </a:extLst>
            </p:cNvPr>
            <p:cNvSpPr txBox="1"/>
            <p:nvPr/>
          </p:nvSpPr>
          <p:spPr>
            <a:xfrm>
              <a:off x="605431" y="4603933"/>
              <a:ext cx="2549423" cy="71173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1200" cap="none" spc="0" normalizeH="0" baseline="0" noProof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  <a:latin typeface="나눔바른고딕 UltraLight"/>
                  <a:cs typeface="+mn-cs"/>
                </a:rPr>
                <a:t>-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1200" cap="none" spc="0" normalizeH="0" baseline="0" noProof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  <a:latin typeface="나눔바른고딕 UltraLight"/>
                  <a:cs typeface="+mn-cs"/>
                </a:rPr>
                <a:t>-</a:t>
              </a:r>
            </a:p>
          </p:txBody>
        </p:sp>
        <p:grpSp>
          <p:nvGrpSpPr>
            <p:cNvPr id="963" name="그룹 962">
              <a:extLst>
                <a:ext uri="{FF2B5EF4-FFF2-40B4-BE49-F238E27FC236}">
                  <a16:creationId xmlns:a16="http://schemas.microsoft.com/office/drawing/2014/main" id="{78ACA1C7-BA23-2378-2320-64CD175407D2}"/>
                </a:ext>
              </a:extLst>
            </p:cNvPr>
            <p:cNvGrpSpPr/>
            <p:nvPr/>
          </p:nvGrpSpPr>
          <p:grpSpPr>
            <a:xfrm>
              <a:off x="1124069" y="4079638"/>
              <a:ext cx="1697958" cy="432000"/>
              <a:chOff x="1124069" y="4079638"/>
              <a:chExt cx="1697958" cy="432000"/>
            </a:xfrm>
          </p:grpSpPr>
          <p:sp>
            <p:nvSpPr>
              <p:cNvPr id="964" name="Object 42">
                <a:extLst>
                  <a:ext uri="{FF2B5EF4-FFF2-40B4-BE49-F238E27FC236}">
                    <a16:creationId xmlns:a16="http://schemas.microsoft.com/office/drawing/2014/main" id="{14234F44-3650-8003-DE58-3B8C5C412582}"/>
                  </a:ext>
                </a:extLst>
              </p:cNvPr>
              <p:cNvSpPr txBox="1"/>
              <p:nvPr/>
            </p:nvSpPr>
            <p:spPr>
              <a:xfrm>
                <a:off x="1340069" y="4085092"/>
                <a:ext cx="1481958" cy="420564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133" b="0" i="0" u="none" strike="noStrike" kern="0" cap="none" spc="-20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바른고딕 UltraLight"/>
                    <a:cs typeface="S-Core Dream 7 ExtraBold" pitchFamily="34" charset="0"/>
                  </a:rPr>
                  <a:t>최종 발표</a:t>
                </a:r>
                <a:endPara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  <a:latin typeface="나눔바른고딕 UltraLight"/>
                  <a:cs typeface="+mn-cs"/>
                </a:endParaRPr>
              </a:p>
            </p:txBody>
          </p:sp>
          <p:pic>
            <p:nvPicPr>
              <p:cNvPr id="965" name="Object 37">
                <a:extLst>
                  <a:ext uri="{FF2B5EF4-FFF2-40B4-BE49-F238E27FC236}">
                    <a16:creationId xmlns:a16="http://schemas.microsoft.com/office/drawing/2014/main" id="{F7406539-F4A4-B6B0-6BC7-3F4E8D09BD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124069" y="4079638"/>
                <a:ext cx="432000" cy="432000"/>
              </a:xfrm>
              <a:prstGeom prst="rect">
                <a:avLst/>
              </a:prstGeom>
            </p:spPr>
          </p:pic>
        </p:grpSp>
      </p:grpSp>
      <p:sp>
        <p:nvSpPr>
          <p:cNvPr id="966" name="Object 43">
            <a:extLst>
              <a:ext uri="{FF2B5EF4-FFF2-40B4-BE49-F238E27FC236}">
                <a16:creationId xmlns:a16="http://schemas.microsoft.com/office/drawing/2014/main" id="{335F4049-8A80-92CD-72E9-20BB15356E02}"/>
              </a:ext>
            </a:extLst>
          </p:cNvPr>
          <p:cNvSpPr txBox="1"/>
          <p:nvPr/>
        </p:nvSpPr>
        <p:spPr>
          <a:xfrm>
            <a:off x="248404" y="4344731"/>
            <a:ext cx="3218680" cy="71173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나눔바른고딕 UltraLight"/>
                <a:cs typeface="+mn-cs"/>
              </a:rPr>
              <a:t>-</a:t>
            </a:r>
            <a:r>
              <a:rPr kumimoji="0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나눔바른고딕 UltraLight"/>
                <a:cs typeface="+mn-cs"/>
              </a:rPr>
              <a:t> 레시피 데이터 검색</a:t>
            </a:r>
            <a:endParaRPr kumimoji="0" lang="en-US" altLang="ko-KR" sz="1400" b="0" i="0" u="none" strike="noStrike" kern="1200" cap="none" spc="0" normalizeH="0" baseline="0" noProof="0">
              <a:ln>
                <a:noFill/>
              </a:ln>
              <a:solidFill>
                <a:srgbClr val="3A3838"/>
              </a:solidFill>
              <a:effectLst/>
              <a:uLnTx/>
              <a:uFillTx/>
              <a:latin typeface="나눔바른고딕 UltraLight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나눔바른고딕 UltraLight"/>
                <a:cs typeface="+mn-cs"/>
              </a:rPr>
              <a:t>- </a:t>
            </a:r>
            <a:r>
              <a:rPr kumimoji="0" lang="ko-KR" altLang="en-US" sz="1400" b="0" i="0" u="none" strike="noStrike" kern="1200" cap="none" spc="0" normalizeH="0" baseline="0" noProof="0" err="1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나눔바른고딕 UltraLight"/>
                <a:cs typeface="+mn-cs"/>
              </a:rPr>
              <a:t>챗봇</a:t>
            </a:r>
            <a:r>
              <a:rPr kumimoji="0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나눔바른고딕 UltraLight"/>
                <a:cs typeface="+mn-cs"/>
              </a:rPr>
              <a:t> 생성을 위한 기반지식 및 논문 탐색</a:t>
            </a:r>
            <a:endParaRPr kumimoji="0" lang="en-US" altLang="ko-KR" sz="1400" b="0" i="0" u="none" strike="noStrike" kern="1200" cap="none" spc="0" normalizeH="0" baseline="0" noProof="0">
              <a:ln>
                <a:noFill/>
              </a:ln>
              <a:solidFill>
                <a:srgbClr val="3A3838"/>
              </a:solidFill>
              <a:effectLst/>
              <a:uLnTx/>
              <a:uFillTx/>
              <a:latin typeface="나눔바른고딕 UltraLight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103E46E-9F12-6708-F358-BED6596F154A}"/>
              </a:ext>
            </a:extLst>
          </p:cNvPr>
          <p:cNvSpPr txBox="1"/>
          <p:nvPr/>
        </p:nvSpPr>
        <p:spPr>
          <a:xfrm>
            <a:off x="193464" y="347347"/>
            <a:ext cx="13548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F2F2F2">
                    <a:lumMod val="25000"/>
                  </a:srgb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타임테이블</a:t>
            </a:r>
            <a:endParaRPr kumimoji="0" lang="en-US" altLang="ko-KR" sz="2000" b="1" i="0" u="none" strike="noStrike" kern="1200" cap="none" spc="0" normalizeH="0" baseline="0" noProof="0">
              <a:ln>
                <a:noFill/>
              </a:ln>
              <a:solidFill>
                <a:srgbClr val="F2F2F2">
                  <a:lumMod val="25000"/>
                </a:srgbClr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3A0552B-06A1-E90F-2C1F-B7B3A0DC4C08}"/>
              </a:ext>
            </a:extLst>
          </p:cNvPr>
          <p:cNvSpPr/>
          <p:nvPr/>
        </p:nvSpPr>
        <p:spPr>
          <a:xfrm>
            <a:off x="0" y="184002"/>
            <a:ext cx="104775" cy="7905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402345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" name="그룹 1003"/>
          <p:cNvGrpSpPr/>
          <p:nvPr/>
        </p:nvGrpSpPr>
        <p:grpSpPr>
          <a:xfrm>
            <a:off x="10190029" y="5229454"/>
            <a:ext cx="690819" cy="465179"/>
            <a:chOff x="8931539" y="7844181"/>
            <a:chExt cx="1036229" cy="69776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931539" y="7844181"/>
              <a:ext cx="1036229" cy="697768"/>
            </a:xfrm>
            <a:prstGeom prst="rect">
              <a:avLst/>
            </a:prstGeom>
          </p:spPr>
        </p:pic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0876E1D9-2F3E-B15E-DA4A-7D3196B7FAF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54" t="7721" r="14157" b="19442"/>
          <a:stretch/>
        </p:blipFill>
        <p:spPr>
          <a:xfrm>
            <a:off x="853910" y="1190826"/>
            <a:ext cx="914483" cy="1080000"/>
          </a:xfrm>
          <a:prstGeom prst="rect">
            <a:avLst/>
          </a:prstGeom>
          <a:solidFill>
            <a:schemeClr val="tx2">
              <a:lumMod val="50000"/>
            </a:schemeClr>
          </a:solidFill>
          <a:effectLst>
            <a:outerShdw dist="254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5EB0FB89-892F-DA06-6A57-E03C80675567}"/>
              </a:ext>
            </a:extLst>
          </p:cNvPr>
          <p:cNvGrpSpPr/>
          <p:nvPr/>
        </p:nvGrpSpPr>
        <p:grpSpPr>
          <a:xfrm flipH="1">
            <a:off x="11374568" y="0"/>
            <a:ext cx="579033" cy="1227831"/>
            <a:chOff x="1066216" y="-1"/>
            <a:chExt cx="2336201" cy="4953878"/>
          </a:xfrm>
          <a:effectLst>
            <a:outerShdw dist="12700" dir="2700000" algn="tl" rotWithShape="0">
              <a:schemeClr val="accent4">
                <a:lumMod val="10000"/>
                <a:alpha val="40000"/>
              </a:schemeClr>
            </a:outerShdw>
          </a:effectLst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8D422527-3DAF-A932-B7A8-9FDD51150ACF}"/>
                </a:ext>
              </a:extLst>
            </p:cNvPr>
            <p:cNvGrpSpPr/>
            <p:nvPr/>
          </p:nvGrpSpPr>
          <p:grpSpPr>
            <a:xfrm>
              <a:off x="1066216" y="-1"/>
              <a:ext cx="2336201" cy="4953878"/>
              <a:chOff x="662180" y="-1"/>
              <a:chExt cx="1884872" cy="4242180"/>
            </a:xfrm>
            <a:solidFill>
              <a:schemeClr val="accent2"/>
            </a:solidFill>
          </p:grpSpPr>
          <p:sp>
            <p:nvSpPr>
              <p:cNvPr id="21" name="오각형 49">
                <a:extLst>
                  <a:ext uri="{FF2B5EF4-FFF2-40B4-BE49-F238E27FC236}">
                    <a16:creationId xmlns:a16="http://schemas.microsoft.com/office/drawing/2014/main" id="{46BBADF0-14A1-F530-9727-54170034DF3E}"/>
                  </a:ext>
                </a:extLst>
              </p:cNvPr>
              <p:cNvSpPr/>
              <p:nvPr/>
            </p:nvSpPr>
            <p:spPr>
              <a:xfrm rot="5400000">
                <a:off x="-516474" y="1178653"/>
                <a:ext cx="4242180" cy="1884872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+mn-cs"/>
                </a:endParaRPr>
              </a:p>
            </p:txBody>
          </p:sp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id="{E79455D1-7891-8AE5-62BD-8508AF573B05}"/>
                  </a:ext>
                </a:extLst>
              </p:cNvPr>
              <p:cNvCxnSpPr/>
              <p:nvPr/>
            </p:nvCxnSpPr>
            <p:spPr>
              <a:xfrm>
                <a:off x="793708" y="3111827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직선 연결선 22">
                <a:extLst>
                  <a:ext uri="{FF2B5EF4-FFF2-40B4-BE49-F238E27FC236}">
                    <a16:creationId xmlns:a16="http://schemas.microsoft.com/office/drawing/2014/main" id="{6AEA4B7B-1042-F19A-F28D-682CAEB1F0F7}"/>
                  </a:ext>
                </a:extLst>
              </p:cNvPr>
              <p:cNvCxnSpPr/>
              <p:nvPr/>
            </p:nvCxnSpPr>
            <p:spPr>
              <a:xfrm>
                <a:off x="793708" y="710870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A687E19A-6FF9-0D39-17F6-FCF11F42F62B}"/>
                </a:ext>
              </a:extLst>
            </p:cNvPr>
            <p:cNvGrpSpPr/>
            <p:nvPr/>
          </p:nvGrpSpPr>
          <p:grpSpPr>
            <a:xfrm>
              <a:off x="1521331" y="1246594"/>
              <a:ext cx="1660292" cy="1960794"/>
              <a:chOff x="5827464" y="1399010"/>
              <a:chExt cx="4436091" cy="5238997"/>
            </a:xfrm>
          </p:grpSpPr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2848CB9C-5EDA-9C45-9A6E-656CCB6C7FD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154" t="7721" r="14157" b="19442"/>
              <a:stretch/>
            </p:blipFill>
            <p:spPr>
              <a:xfrm>
                <a:off x="5827464" y="1399010"/>
                <a:ext cx="4436091" cy="5238997"/>
              </a:xfrm>
              <a:prstGeom prst="rect">
                <a:avLst/>
              </a:prstGeom>
              <a:effectLst>
                <a:outerShdw dist="254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id="{127AEB31-F145-347F-512D-900A6FB9825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3186" t="85302" r="14157" b="-2883"/>
              <a:stretch/>
            </p:blipFill>
            <p:spPr>
              <a:xfrm>
                <a:off x="6036693" y="4313065"/>
                <a:ext cx="1598429" cy="35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pic>
        <p:nvPicPr>
          <p:cNvPr id="24" name="그림 23">
            <a:extLst>
              <a:ext uri="{FF2B5EF4-FFF2-40B4-BE49-F238E27FC236}">
                <a16:creationId xmlns:a16="http://schemas.microsoft.com/office/drawing/2014/main" id="{2C662314-D595-1DA6-2BFC-901D7B478F9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54" t="7721" r="14157" b="19442"/>
          <a:stretch/>
        </p:blipFill>
        <p:spPr>
          <a:xfrm>
            <a:off x="846354" y="2500834"/>
            <a:ext cx="914483" cy="1080000"/>
          </a:xfrm>
          <a:prstGeom prst="rect">
            <a:avLst/>
          </a:prstGeom>
          <a:solidFill>
            <a:schemeClr val="tx2">
              <a:lumMod val="50000"/>
            </a:schemeClr>
          </a:solidFill>
          <a:effectLst>
            <a:outerShdw dist="254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9A39D9E9-91BE-E951-214F-6A6E51AEE20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54" t="7721" r="14157" b="19442"/>
          <a:stretch/>
        </p:blipFill>
        <p:spPr>
          <a:xfrm>
            <a:off x="846355" y="3810842"/>
            <a:ext cx="914483" cy="1080000"/>
          </a:xfrm>
          <a:prstGeom prst="rect">
            <a:avLst/>
          </a:prstGeom>
          <a:solidFill>
            <a:schemeClr val="tx2">
              <a:lumMod val="50000"/>
            </a:schemeClr>
          </a:solidFill>
          <a:effectLst>
            <a:outerShdw dist="254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5C25CCB2-0ECF-5E5E-7749-80B397170F3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54" t="7721" r="14157" b="19442"/>
          <a:stretch/>
        </p:blipFill>
        <p:spPr>
          <a:xfrm>
            <a:off x="853909" y="5120850"/>
            <a:ext cx="914483" cy="1080000"/>
          </a:xfrm>
          <a:prstGeom prst="rect">
            <a:avLst/>
          </a:prstGeom>
          <a:solidFill>
            <a:schemeClr val="tx2">
              <a:lumMod val="50000"/>
            </a:schemeClr>
          </a:solidFill>
          <a:effectLst>
            <a:outerShdw dist="254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8" name="Object 17">
            <a:extLst>
              <a:ext uri="{FF2B5EF4-FFF2-40B4-BE49-F238E27FC236}">
                <a16:creationId xmlns:a16="http://schemas.microsoft.com/office/drawing/2014/main" id="{34023D88-F3B9-C4D1-059F-6FCF8B3F54C1}"/>
              </a:ext>
            </a:extLst>
          </p:cNvPr>
          <p:cNvSpPr txBox="1"/>
          <p:nvPr/>
        </p:nvSpPr>
        <p:spPr>
          <a:xfrm>
            <a:off x="1908998" y="1649909"/>
            <a:ext cx="9764116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한식 데이터 레시피 </a:t>
            </a:r>
            <a:r>
              <a:rPr kumimoji="0" lang="ko-KR" altLang="en-US" sz="1200" b="0" i="0" u="none" strike="noStrike" kern="1200" cap="none" spc="0" normalizeH="0" baseline="0" noProof="0" err="1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크롤링</a:t>
            </a: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 </a:t>
            </a: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(</a:t>
            </a: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데이터 수집 및 </a:t>
            </a:r>
            <a:r>
              <a:rPr kumimoji="0" lang="ko-KR" altLang="en-US" sz="1200" b="0" i="0" u="none" strike="noStrike" kern="1200" cap="none" spc="0" normalizeH="0" baseline="0" noProof="0" err="1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전처리</a:t>
            </a: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), </a:t>
            </a:r>
            <a:r>
              <a:rPr kumimoji="0" lang="en-US" altLang="ko-KR" sz="1200" b="0" i="0" u="none" strike="noStrike" kern="1200" cap="none" spc="0" normalizeH="0" baseline="0" noProof="0" err="1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QnA</a:t>
            </a: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 </a:t>
            </a: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학습데이터셋 생성</a:t>
            </a: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,  KoGPT2 </a:t>
            </a:r>
            <a:r>
              <a:rPr kumimoji="0" lang="ko-KR" altLang="en-US" sz="1200" b="0" i="0" u="none" strike="noStrike" kern="1200" cap="none" spc="0" normalizeH="0" baseline="0" noProof="0" err="1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챗봇</a:t>
            </a: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 </a:t>
            </a: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테스트</a:t>
            </a: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, </a:t>
            </a:r>
            <a:r>
              <a:rPr lang="en-US" altLang="ko-KR" sz="1200">
                <a:solidFill>
                  <a:srgbClr val="3A383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koGPT2</a:t>
            </a:r>
            <a:r>
              <a:rPr lang="ko-KR" altLang="en-US" sz="1200">
                <a:solidFill>
                  <a:srgbClr val="3A383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기반 </a:t>
            </a: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사전학습 모델 이용 </a:t>
            </a:r>
            <a:r>
              <a:rPr kumimoji="0" lang="ko-KR" altLang="en-US" sz="1200" b="0" i="0" u="none" strike="noStrike" kern="1200" cap="none" spc="0" normalizeH="0" baseline="0" noProof="0" err="1">
                <a:ln>
                  <a:noFill/>
                </a:ln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챗봇</a:t>
            </a: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 전이학습</a:t>
            </a:r>
            <a:endParaRPr kumimoji="0" lang="en-US" altLang="ko-KR" sz="12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spc="0" normalizeH="0" baseline="0" noProof="0">
              <a:ln>
                <a:noFill/>
              </a:ln>
              <a:solidFill>
                <a:srgbClr val="3A3838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최종발표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3A3838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29" name="Object 18">
            <a:extLst>
              <a:ext uri="{FF2B5EF4-FFF2-40B4-BE49-F238E27FC236}">
                <a16:creationId xmlns:a16="http://schemas.microsoft.com/office/drawing/2014/main" id="{00E7AB39-1CE0-3359-3C63-B19CC2ACFA78}"/>
              </a:ext>
            </a:extLst>
          </p:cNvPr>
          <p:cNvSpPr txBox="1"/>
          <p:nvPr/>
        </p:nvSpPr>
        <p:spPr>
          <a:xfrm>
            <a:off x="1908999" y="1187949"/>
            <a:ext cx="2748287" cy="41043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67" b="0" i="0" u="none" strike="noStrike" kern="0" cap="none" spc="-67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NanumSquare ExtraBold" pitchFamily="34" charset="0"/>
              </a:rPr>
              <a:t>김종우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3A3838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30" name="Object 18">
            <a:extLst>
              <a:ext uri="{FF2B5EF4-FFF2-40B4-BE49-F238E27FC236}">
                <a16:creationId xmlns:a16="http://schemas.microsoft.com/office/drawing/2014/main" id="{2519196A-65C8-75A2-AA19-DE1C2F5815E9}"/>
              </a:ext>
            </a:extLst>
          </p:cNvPr>
          <p:cNvSpPr txBox="1"/>
          <p:nvPr/>
        </p:nvSpPr>
        <p:spPr>
          <a:xfrm>
            <a:off x="1908999" y="2500834"/>
            <a:ext cx="2748287" cy="41043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67" b="0" i="0" u="none" strike="noStrike" kern="0" cap="none" spc="-67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NanumSquare ExtraBold" pitchFamily="34" charset="0"/>
              </a:rPr>
              <a:t>박성호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3A3838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31" name="Object 18">
            <a:extLst>
              <a:ext uri="{FF2B5EF4-FFF2-40B4-BE49-F238E27FC236}">
                <a16:creationId xmlns:a16="http://schemas.microsoft.com/office/drawing/2014/main" id="{97E1E7EE-76DE-E36B-4903-D5186D53D2EF}"/>
              </a:ext>
            </a:extLst>
          </p:cNvPr>
          <p:cNvSpPr txBox="1"/>
          <p:nvPr/>
        </p:nvSpPr>
        <p:spPr>
          <a:xfrm>
            <a:off x="1908998" y="3810839"/>
            <a:ext cx="2748287" cy="41043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67" b="0" i="0" u="none" strike="noStrike" kern="0" cap="none" spc="-67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NanumSquare ExtraBold" pitchFamily="34" charset="0"/>
              </a:rPr>
              <a:t>신동희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3A3838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32" name="Object 18">
            <a:extLst>
              <a:ext uri="{FF2B5EF4-FFF2-40B4-BE49-F238E27FC236}">
                <a16:creationId xmlns:a16="http://schemas.microsoft.com/office/drawing/2014/main" id="{E68B9532-E2AB-2EF3-4ADC-3B3F05BF19E7}"/>
              </a:ext>
            </a:extLst>
          </p:cNvPr>
          <p:cNvSpPr txBox="1"/>
          <p:nvPr/>
        </p:nvSpPr>
        <p:spPr>
          <a:xfrm>
            <a:off x="1908998" y="5120844"/>
            <a:ext cx="2748287" cy="41043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67" b="0" i="0" u="none" strike="noStrike" kern="0" cap="none" spc="-67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NanumSquare ExtraBold" pitchFamily="34" charset="0"/>
              </a:rPr>
              <a:t>정창화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3A3838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33" name="Object 17">
            <a:extLst>
              <a:ext uri="{FF2B5EF4-FFF2-40B4-BE49-F238E27FC236}">
                <a16:creationId xmlns:a16="http://schemas.microsoft.com/office/drawing/2014/main" id="{6F10049D-E1E8-DED4-0681-D02966B76729}"/>
              </a:ext>
            </a:extLst>
          </p:cNvPr>
          <p:cNvSpPr txBox="1"/>
          <p:nvPr/>
        </p:nvSpPr>
        <p:spPr>
          <a:xfrm>
            <a:off x="1908998" y="2967335"/>
            <a:ext cx="9764116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중식</a:t>
            </a: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/</a:t>
            </a: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일식 데이터 레시피 </a:t>
            </a:r>
            <a:r>
              <a:rPr kumimoji="0" lang="ko-KR" altLang="en-US" sz="1200" b="0" i="0" u="none" strike="noStrike" kern="1200" cap="none" spc="0" normalizeH="0" baseline="0" noProof="0" err="1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크롤링</a:t>
            </a: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 </a:t>
            </a: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(</a:t>
            </a: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데이터 수집 및 </a:t>
            </a:r>
            <a:r>
              <a:rPr kumimoji="0" lang="ko-KR" altLang="en-US" sz="1200" b="0" i="0" u="none" strike="noStrike" kern="1200" cap="none" spc="0" normalizeH="0" baseline="0" noProof="0" err="1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전처리</a:t>
            </a: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), </a:t>
            </a: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재료 구분 추가 </a:t>
            </a:r>
            <a:r>
              <a:rPr kumimoji="0" lang="ko-KR" altLang="en-US" sz="1200" b="0" i="0" u="none" strike="noStrike" kern="1200" cap="none" spc="0" normalizeH="0" baseline="0" noProof="0" err="1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크롤링</a:t>
            </a: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, </a:t>
            </a:r>
            <a:r>
              <a:rPr kumimoji="0" lang="en-US" altLang="ko-KR" sz="1200" b="0" i="0" u="none" strike="noStrike" kern="1200" cap="none" spc="0" normalizeH="0" baseline="0" noProof="0" err="1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QnA</a:t>
            </a: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 </a:t>
            </a: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학습데이터셋 생성</a:t>
            </a: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, </a:t>
            </a: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사전학습 모델 이용 </a:t>
            </a:r>
            <a:r>
              <a:rPr kumimoji="0" lang="ko-KR" altLang="en-US" sz="1200" b="0" i="0" u="none" strike="noStrike" kern="1200" cap="none" spc="0" normalizeH="0" baseline="0" noProof="0" err="1">
                <a:ln>
                  <a:noFill/>
                </a:ln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챗봇</a:t>
            </a: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 전이학습</a:t>
            </a:r>
            <a:endParaRPr kumimoji="0" lang="en-US" altLang="ko-KR" sz="12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spc="0" normalizeH="0" baseline="0" noProof="0">
              <a:ln>
                <a:noFill/>
              </a:ln>
              <a:solidFill>
                <a:srgbClr val="3A3838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3</a:t>
            </a: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차 중간발표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3A3838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34" name="Object 17">
            <a:extLst>
              <a:ext uri="{FF2B5EF4-FFF2-40B4-BE49-F238E27FC236}">
                <a16:creationId xmlns:a16="http://schemas.microsoft.com/office/drawing/2014/main" id="{FA608E61-82A9-EBA7-19E7-86C3DEBF2A52}"/>
              </a:ext>
            </a:extLst>
          </p:cNvPr>
          <p:cNvSpPr txBox="1"/>
          <p:nvPr/>
        </p:nvSpPr>
        <p:spPr>
          <a:xfrm>
            <a:off x="1908998" y="4278898"/>
            <a:ext cx="9764116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한식 데이터 레시피 </a:t>
            </a:r>
            <a:r>
              <a:rPr kumimoji="0" lang="ko-KR" altLang="en-US" sz="1200" b="0" i="0" u="none" strike="noStrike" kern="1200" cap="none" spc="0" normalizeH="0" baseline="0" noProof="0" err="1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크롤링</a:t>
            </a: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 </a:t>
            </a: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(</a:t>
            </a: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데이터 수집 및 </a:t>
            </a:r>
            <a:r>
              <a:rPr kumimoji="0" lang="ko-KR" altLang="en-US" sz="1200" b="0" i="0" u="none" strike="noStrike" kern="1200" cap="none" spc="0" normalizeH="0" baseline="0" noProof="0" err="1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전처리</a:t>
            </a: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), </a:t>
            </a:r>
            <a:r>
              <a:rPr kumimoji="0" lang="en-US" altLang="ko-KR" sz="1200" b="0" i="0" u="none" strike="noStrike" kern="1200" cap="none" spc="0" normalizeH="0" baseline="0" noProof="0" err="1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QnA</a:t>
            </a: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 </a:t>
            </a: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학습데이터셋 생성</a:t>
            </a: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, GPT </a:t>
            </a:r>
            <a:r>
              <a:rPr lang="ko-KR" altLang="en-US" sz="1200">
                <a:solidFill>
                  <a:srgbClr val="3A383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기반 </a:t>
            </a:r>
            <a:r>
              <a:rPr kumimoji="0" lang="ko-KR" altLang="en-US" sz="1200" b="0" i="0" u="none" strike="noStrike" kern="1200" cap="none" spc="0" normalizeH="0" baseline="0" noProof="0" err="1">
                <a:ln>
                  <a:noFill/>
                </a:ln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사전학습</a:t>
            </a: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 모델 이용 </a:t>
            </a:r>
            <a:r>
              <a:rPr kumimoji="0" lang="ko-KR" altLang="en-US" sz="1200" b="0" i="0" u="none" strike="noStrike" kern="1200" cap="none" spc="0" normalizeH="0" baseline="0" noProof="0" err="1">
                <a:ln>
                  <a:noFill/>
                </a:ln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챗봇</a:t>
            </a: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 전이학습</a:t>
            </a:r>
            <a:endParaRPr kumimoji="0" lang="en-US" altLang="ko-KR" sz="12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spc="0" normalizeH="0" baseline="0" noProof="0">
              <a:ln>
                <a:noFill/>
              </a:ln>
              <a:solidFill>
                <a:srgbClr val="3A3838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2</a:t>
            </a: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차 중간발표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3A3838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35" name="Object 17">
            <a:extLst>
              <a:ext uri="{FF2B5EF4-FFF2-40B4-BE49-F238E27FC236}">
                <a16:creationId xmlns:a16="http://schemas.microsoft.com/office/drawing/2014/main" id="{1D1FFB77-1809-10EF-5F8C-AC9150971D70}"/>
              </a:ext>
            </a:extLst>
          </p:cNvPr>
          <p:cNvSpPr txBox="1"/>
          <p:nvPr/>
        </p:nvSpPr>
        <p:spPr>
          <a:xfrm>
            <a:off x="1908998" y="5590461"/>
            <a:ext cx="9764116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양식 데이터 레시피 </a:t>
            </a:r>
            <a:r>
              <a:rPr kumimoji="0" lang="ko-KR" altLang="en-US" sz="1200" b="0" i="0" u="none" strike="noStrike" kern="1200" cap="none" spc="0" normalizeH="0" baseline="0" noProof="0" err="1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크롤링</a:t>
            </a: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 </a:t>
            </a: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(</a:t>
            </a: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데이터 수집 및 </a:t>
            </a:r>
            <a:r>
              <a:rPr kumimoji="0" lang="ko-KR" altLang="en-US" sz="1200" b="0" i="0" u="none" strike="noStrike" kern="1200" cap="none" spc="0" normalizeH="0" baseline="0" noProof="0" err="1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전처리</a:t>
            </a: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), </a:t>
            </a: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전체 레시피 데이터</a:t>
            </a: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, </a:t>
            </a: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재료 구분 데이터 </a:t>
            </a:r>
            <a:r>
              <a:rPr kumimoji="0" lang="ko-KR" altLang="en-US" sz="1200" b="0" i="0" u="none" strike="noStrike" kern="1200" cap="none" spc="0" normalizeH="0" baseline="0" noProof="0" err="1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전처리</a:t>
            </a: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, </a:t>
            </a:r>
            <a:r>
              <a:rPr kumimoji="0" lang="en-US" altLang="ko-KR" sz="1200" b="0" i="0" u="none" strike="noStrike" kern="1200" cap="none" spc="0" normalizeH="0" baseline="0" noProof="0" err="1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QnA</a:t>
            </a: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 </a:t>
            </a: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학습데이터셋 생성</a:t>
            </a: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, </a:t>
            </a: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사전학습 모델 이용 </a:t>
            </a:r>
            <a:r>
              <a:rPr kumimoji="0" lang="ko-KR" altLang="en-US" sz="1200" b="0" i="0" u="none" strike="noStrike" kern="1200" cap="none" spc="0" normalizeH="0" baseline="0" noProof="0" err="1">
                <a:ln>
                  <a:noFill/>
                </a:ln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챗봇</a:t>
            </a: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 </a:t>
            </a:r>
            <a:r>
              <a:rPr kumimoji="0" lang="ko-KR" altLang="en-US" sz="1200" b="0" i="0" u="none" strike="noStrike" kern="1200" cap="none" spc="0" normalizeH="0" baseline="0" noProof="0" err="1">
                <a:ln>
                  <a:noFill/>
                </a:ln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전이학습</a:t>
            </a: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, </a:t>
            </a:r>
            <a:r>
              <a:rPr kumimoji="0" lang="ko-KR" altLang="en-US" sz="1200" b="0" i="0" u="none" strike="noStrike" kern="1200" cap="none" spc="0" normalizeH="0" baseline="0" noProof="0" err="1">
                <a:ln>
                  <a:noFill/>
                </a:ln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재료분류</a:t>
            </a: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 모델 학습</a:t>
            </a:r>
            <a:endParaRPr kumimoji="0" lang="en-US" altLang="ko-KR" sz="12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spc="0" normalizeH="0" baseline="0" noProof="0">
              <a:ln>
                <a:noFill/>
              </a:ln>
              <a:solidFill>
                <a:srgbClr val="3A3838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주제발표</a:t>
            </a: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, 1</a:t>
            </a: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차 중간발표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3A3838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57FD417-7BEA-EE3B-6067-197755D8688B}"/>
              </a:ext>
            </a:extLst>
          </p:cNvPr>
          <p:cNvSpPr/>
          <p:nvPr/>
        </p:nvSpPr>
        <p:spPr>
          <a:xfrm>
            <a:off x="0" y="184002"/>
            <a:ext cx="104775" cy="7905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30E820-908C-22D3-0445-3E236ACF9343}"/>
              </a:ext>
            </a:extLst>
          </p:cNvPr>
          <p:cNvSpPr txBox="1"/>
          <p:nvPr/>
        </p:nvSpPr>
        <p:spPr>
          <a:xfrm>
            <a:off x="193464" y="347347"/>
            <a:ext cx="13548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F2F2F2">
                    <a:lumMod val="25000"/>
                  </a:srgb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조원별역할</a:t>
            </a:r>
            <a:endParaRPr kumimoji="0" lang="en-US" altLang="ko-KR" sz="2000" b="1" i="0" u="none" strike="noStrike" kern="1200" cap="none" spc="0" normalizeH="0" baseline="0" noProof="0">
              <a:ln>
                <a:noFill/>
              </a:ln>
              <a:solidFill>
                <a:srgbClr val="F2F2F2">
                  <a:lumMod val="25000"/>
                </a:srgbClr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346195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 flip="none" rotWithShape="1">
          <a:gsLst>
            <a:gs pos="0">
              <a:schemeClr val="accent3">
                <a:lumMod val="89000"/>
              </a:schemeClr>
            </a:gs>
            <a:gs pos="23000">
              <a:schemeClr val="accent3">
                <a:lumMod val="89000"/>
              </a:schemeClr>
            </a:gs>
            <a:gs pos="69000">
              <a:schemeClr val="accent3">
                <a:lumMod val="75000"/>
              </a:schemeClr>
            </a:gs>
            <a:gs pos="97000">
              <a:schemeClr val="accent3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5075274" y="4479852"/>
            <a:ext cx="20120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DC6721">
                    <a:lumMod val="75000"/>
                  </a:srgbClr>
                </a:solidFill>
                <a:effectLst/>
                <a:uLnTx/>
                <a:uFillTx/>
                <a:latin typeface="Arial"/>
                <a:cs typeface="+mn-cs"/>
              </a:rPr>
              <a:t>감사합니다</a:t>
            </a:r>
            <a:endParaRPr kumimoji="0" lang="en-US" altLang="ko-KR" sz="3200" b="0" i="0" u="none" strike="noStrike" kern="1200" cap="none" spc="0" normalizeH="0" baseline="0" noProof="0">
              <a:ln>
                <a:noFill/>
              </a:ln>
              <a:solidFill>
                <a:srgbClr val="DC6721">
                  <a:lumMod val="75000"/>
                </a:srgbClr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54" t="7721" r="14157" b="19442"/>
          <a:stretch/>
        </p:blipFill>
        <p:spPr>
          <a:xfrm>
            <a:off x="5265040" y="1946886"/>
            <a:ext cx="1661920" cy="1962719"/>
          </a:xfrm>
          <a:prstGeom prst="rect">
            <a:avLst/>
          </a:prstGeom>
          <a:effectLst>
            <a:outerShdw dist="254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186" t="85302" r="14157" b="-2883"/>
          <a:stretch/>
        </p:blipFill>
        <p:spPr>
          <a:xfrm>
            <a:off x="5506933" y="3909605"/>
            <a:ext cx="1130506" cy="25226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443281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 flip="none" rotWithShape="1">
          <a:gsLst>
            <a:gs pos="0">
              <a:schemeClr val="accent3">
                <a:lumMod val="89000"/>
              </a:schemeClr>
            </a:gs>
            <a:gs pos="23000">
              <a:schemeClr val="accent3">
                <a:lumMod val="89000"/>
              </a:schemeClr>
            </a:gs>
            <a:gs pos="69000">
              <a:schemeClr val="accent3">
                <a:lumMod val="75000"/>
              </a:schemeClr>
            </a:gs>
            <a:gs pos="97000">
              <a:schemeClr val="accent3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BF126FC-1E72-6B70-246C-AB2916901E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C0E53B29-B99D-F6E5-79E2-989CCB4C76F8}"/>
              </a:ext>
            </a:extLst>
          </p:cNvPr>
          <p:cNvSpPr txBox="1"/>
          <p:nvPr/>
        </p:nvSpPr>
        <p:spPr>
          <a:xfrm>
            <a:off x="4370752" y="3882877"/>
            <a:ext cx="34504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1" i="0" u="none" strike="noStrike" kern="1200" cap="none" spc="-150" normalizeH="0" baseline="0" noProof="0">
                <a:ln>
                  <a:noFill/>
                </a:ln>
                <a:solidFill>
                  <a:srgbClr val="FBE4C2">
                    <a:lumMod val="25000"/>
                  </a:srgbClr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Recipe Chatbot</a:t>
            </a:r>
            <a:endParaRPr kumimoji="0" lang="ko-KR" altLang="en-US" sz="4000" b="1" i="0" u="none" strike="noStrike" kern="1200" cap="none" spc="-150" normalizeH="0" baseline="0" noProof="0">
              <a:ln>
                <a:noFill/>
              </a:ln>
              <a:solidFill>
                <a:srgbClr val="FBE4C2">
                  <a:lumMod val="25000"/>
                </a:srgbClr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4E5FE525-0ABC-B9AE-9A07-2BDD990D2589}"/>
              </a:ext>
            </a:extLst>
          </p:cNvPr>
          <p:cNvGrpSpPr/>
          <p:nvPr/>
        </p:nvGrpSpPr>
        <p:grpSpPr>
          <a:xfrm>
            <a:off x="5265038" y="1610336"/>
            <a:ext cx="1661920" cy="2214981"/>
            <a:chOff x="4954772" y="1818167"/>
            <a:chExt cx="2349796" cy="3131772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BAFB195E-3C02-BD45-CA16-F4ECB34B04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154" t="7721" r="14157" b="19442"/>
            <a:stretch/>
          </p:blipFill>
          <p:spPr>
            <a:xfrm>
              <a:off x="4954772" y="1818167"/>
              <a:ext cx="2349796" cy="2775098"/>
            </a:xfrm>
            <a:prstGeom prst="rect">
              <a:avLst/>
            </a:prstGeom>
            <a:effectLst>
              <a:outerShdw dist="254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9685E356-D10C-169C-12D5-A2B06E54CC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186" t="85302" r="14157" b="-2883"/>
            <a:stretch/>
          </p:blipFill>
          <p:spPr>
            <a:xfrm>
              <a:off x="5296786" y="4593265"/>
              <a:ext cx="1598428" cy="35667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5F7EB96F-2F1C-A29B-D34A-A4C66D6F44A9}"/>
              </a:ext>
            </a:extLst>
          </p:cNvPr>
          <p:cNvSpPr txBox="1"/>
          <p:nvPr/>
        </p:nvSpPr>
        <p:spPr>
          <a:xfrm>
            <a:off x="4791794" y="5904309"/>
            <a:ext cx="25667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DC6721">
                    <a:lumMod val="75000"/>
                  </a:srgbClr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2</a:t>
            </a:r>
            <a:r>
              <a:rPr kumimoji="0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DC6721">
                    <a:lumMod val="75000"/>
                  </a:srgbClr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조 김종우 박성호 신동희 정창화</a:t>
            </a:r>
            <a:endParaRPr kumimoji="0" lang="en-US" altLang="ko-KR" sz="1400" b="0" i="0" u="none" strike="noStrike" kern="1200" cap="none" spc="0" normalizeH="0" baseline="0" noProof="0">
              <a:ln>
                <a:noFill/>
              </a:ln>
              <a:solidFill>
                <a:srgbClr val="DC6721">
                  <a:lumMod val="75000"/>
                </a:srgbClr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FC618626-CB76-1DDC-A3AB-E604D4151B90}"/>
              </a:ext>
            </a:extLst>
          </p:cNvPr>
          <p:cNvGrpSpPr/>
          <p:nvPr/>
        </p:nvGrpSpPr>
        <p:grpSpPr>
          <a:xfrm>
            <a:off x="5678762" y="1318993"/>
            <a:ext cx="834472" cy="230238"/>
            <a:chOff x="5435701" y="1021996"/>
            <a:chExt cx="834472" cy="230238"/>
          </a:xfrm>
        </p:grpSpPr>
        <p:sp>
          <p:nvSpPr>
            <p:cNvPr id="18" name="포인트가 5개인 별 17">
              <a:extLst>
                <a:ext uri="{FF2B5EF4-FFF2-40B4-BE49-F238E27FC236}">
                  <a16:creationId xmlns:a16="http://schemas.microsoft.com/office/drawing/2014/main" id="{62A52A7C-82AE-8B6D-725A-496DBC5C7F15}"/>
                </a:ext>
              </a:extLst>
            </p:cNvPr>
            <p:cNvSpPr/>
            <p:nvPr/>
          </p:nvSpPr>
          <p:spPr>
            <a:xfrm>
              <a:off x="5435701" y="1021996"/>
              <a:ext cx="230238" cy="230238"/>
            </a:xfrm>
            <a:prstGeom prst="star5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endParaRPr>
            </a:p>
          </p:txBody>
        </p:sp>
        <p:sp>
          <p:nvSpPr>
            <p:cNvPr id="19" name="포인트가 5개인 별 18">
              <a:extLst>
                <a:ext uri="{FF2B5EF4-FFF2-40B4-BE49-F238E27FC236}">
                  <a16:creationId xmlns:a16="http://schemas.microsoft.com/office/drawing/2014/main" id="{729F53DB-B1FF-FE7E-737F-5FBD6458A0D2}"/>
                </a:ext>
              </a:extLst>
            </p:cNvPr>
            <p:cNvSpPr/>
            <p:nvPr/>
          </p:nvSpPr>
          <p:spPr>
            <a:xfrm>
              <a:off x="5737818" y="1021996"/>
              <a:ext cx="230238" cy="230238"/>
            </a:xfrm>
            <a:prstGeom prst="star5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endParaRPr>
            </a:p>
          </p:txBody>
        </p:sp>
        <p:sp>
          <p:nvSpPr>
            <p:cNvPr id="20" name="포인트가 5개인 별 19">
              <a:extLst>
                <a:ext uri="{FF2B5EF4-FFF2-40B4-BE49-F238E27FC236}">
                  <a16:creationId xmlns:a16="http://schemas.microsoft.com/office/drawing/2014/main" id="{B994AEF9-E77C-7554-55AA-E5AE949EC331}"/>
                </a:ext>
              </a:extLst>
            </p:cNvPr>
            <p:cNvSpPr/>
            <p:nvPr/>
          </p:nvSpPr>
          <p:spPr>
            <a:xfrm>
              <a:off x="6039935" y="1021996"/>
              <a:ext cx="230238" cy="230238"/>
            </a:xfrm>
            <a:prstGeom prst="star5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EEAF9407-A9D0-058B-897F-053D247BFB64}"/>
              </a:ext>
            </a:extLst>
          </p:cNvPr>
          <p:cNvSpPr txBox="1"/>
          <p:nvPr/>
        </p:nvSpPr>
        <p:spPr>
          <a:xfrm>
            <a:off x="4792536" y="5471386"/>
            <a:ext cx="3106804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defRPr/>
            </a:pPr>
            <a:r>
              <a:rPr kumimoji="0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2F2F2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최종 프로젝트 </a:t>
            </a:r>
            <a:r>
              <a:rPr kumimoji="0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F2F2F2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– </a:t>
            </a:r>
            <a:r>
              <a:rPr lang="en-US" altLang="ko-KR" b="1">
                <a:solidFill>
                  <a:srgbClr val="F2F2F2"/>
                </a:solidFill>
                <a:latin typeface="나눔바른고딕"/>
                <a:ea typeface="나눔바른고딕"/>
              </a:rPr>
              <a:t>3</a:t>
            </a:r>
            <a:r>
              <a:rPr lang="ko-KR" altLang="en-US" b="1">
                <a:solidFill>
                  <a:srgbClr val="F2F2F2"/>
                </a:solidFill>
                <a:latin typeface="나눔바른고딕"/>
                <a:ea typeface="나눔바른고딕"/>
              </a:rPr>
              <a:t>차 중간 발표</a:t>
            </a:r>
            <a:endParaRPr kumimoji="0" lang="en-US" altLang="ko-KR" sz="1800" b="1" i="0" u="none" strike="noStrike" kern="1200" cap="none" spc="0" normalizeH="0" baseline="0" noProof="0">
              <a:ln>
                <a:noFill/>
              </a:ln>
              <a:solidFill>
                <a:srgbClr val="F2F2F2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347534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1EAC692-45DD-529C-4230-DA27C133D1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85B40D08-B95B-E028-D7BC-6DF3475C6EDF}"/>
              </a:ext>
            </a:extLst>
          </p:cNvPr>
          <p:cNvSpPr txBox="1"/>
          <p:nvPr/>
        </p:nvSpPr>
        <p:spPr>
          <a:xfrm>
            <a:off x="3796284" y="573672"/>
            <a:ext cx="870181" cy="495905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3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3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01</a:t>
            </a:r>
          </a:p>
          <a:p>
            <a:pPr marL="0" marR="0" lvl="0" indent="0" algn="r" defTabSz="914400" rtl="0" eaLnBrk="1" fontAlgn="auto" latinLnBrk="1" hangingPunct="1">
              <a:lnSpc>
                <a:spcPct val="3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3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02</a:t>
            </a:r>
          </a:p>
          <a:p>
            <a:pPr marL="0" marR="0" lvl="0" indent="0" algn="r" defTabSz="914400" rtl="0" eaLnBrk="1" fontAlgn="auto" latinLnBrk="1" hangingPunct="1">
              <a:lnSpc>
                <a:spcPct val="3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3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03</a:t>
            </a:r>
            <a:endParaRPr kumimoji="0" lang="en-US" altLang="ko-KR" sz="23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바른고딕"/>
              <a:ea typeface="나눔바른고딕"/>
            </a:endParaRPr>
          </a:p>
          <a:p>
            <a:pPr marL="0" marR="0" lvl="0" indent="0" algn="r" defTabSz="914400" rtl="0" eaLnBrk="1" fontAlgn="auto" latinLnBrk="1" hangingPunct="1">
              <a:lnSpc>
                <a:spcPct val="3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81E49EF-840B-D0FC-2FF1-73C6DD847802}"/>
              </a:ext>
            </a:extLst>
          </p:cNvPr>
          <p:cNvSpPr txBox="1"/>
          <p:nvPr/>
        </p:nvSpPr>
        <p:spPr>
          <a:xfrm>
            <a:off x="4710338" y="1311923"/>
            <a:ext cx="2426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-15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진행사항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8225F1C-E982-C2B6-2DE3-50EFA8CB25AB}"/>
              </a:ext>
            </a:extLst>
          </p:cNvPr>
          <p:cNvSpPr txBox="1"/>
          <p:nvPr/>
        </p:nvSpPr>
        <p:spPr>
          <a:xfrm>
            <a:off x="4710338" y="2580742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-15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타임 테이블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07FF715-1018-2E6A-71FF-AB4B655E92AC}"/>
              </a:ext>
            </a:extLst>
          </p:cNvPr>
          <p:cNvSpPr txBox="1"/>
          <p:nvPr/>
        </p:nvSpPr>
        <p:spPr>
          <a:xfrm>
            <a:off x="4710338" y="3844336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-15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조원별 역할</a:t>
            </a: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380F4F53-4C2A-3159-50D8-5EBC82A7A2ED}"/>
              </a:ext>
            </a:extLst>
          </p:cNvPr>
          <p:cNvGrpSpPr/>
          <p:nvPr/>
        </p:nvGrpSpPr>
        <p:grpSpPr>
          <a:xfrm flipH="1">
            <a:off x="11374568" y="0"/>
            <a:ext cx="579033" cy="1227831"/>
            <a:chOff x="1066216" y="-1"/>
            <a:chExt cx="2336201" cy="4953878"/>
          </a:xfrm>
          <a:effectLst>
            <a:outerShdw dist="12700" dir="2700000" algn="tl" rotWithShape="0">
              <a:schemeClr val="accent4">
                <a:lumMod val="10000"/>
                <a:alpha val="40000"/>
              </a:schemeClr>
            </a:outerShdw>
          </a:effectLst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8384F00E-2B40-C122-7264-238F411B00CC}"/>
                </a:ext>
              </a:extLst>
            </p:cNvPr>
            <p:cNvGrpSpPr/>
            <p:nvPr/>
          </p:nvGrpSpPr>
          <p:grpSpPr>
            <a:xfrm>
              <a:off x="1066216" y="-1"/>
              <a:ext cx="2336201" cy="4953878"/>
              <a:chOff x="662180" y="-1"/>
              <a:chExt cx="1884872" cy="4242180"/>
            </a:xfrm>
            <a:solidFill>
              <a:schemeClr val="accent2"/>
            </a:solidFill>
          </p:grpSpPr>
          <p:sp>
            <p:nvSpPr>
              <p:cNvPr id="36" name="오각형 35">
                <a:extLst>
                  <a:ext uri="{FF2B5EF4-FFF2-40B4-BE49-F238E27FC236}">
                    <a16:creationId xmlns:a16="http://schemas.microsoft.com/office/drawing/2014/main" id="{51B85216-E08E-A75A-8D7F-40A4AEE0C4DF}"/>
                  </a:ext>
                </a:extLst>
              </p:cNvPr>
              <p:cNvSpPr/>
              <p:nvPr/>
            </p:nvSpPr>
            <p:spPr>
              <a:xfrm rot="5400000">
                <a:off x="-516474" y="1178653"/>
                <a:ext cx="4242180" cy="1884872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/>
                  <a:ea typeface="나눔바른고딕"/>
                  <a:cs typeface="+mn-cs"/>
                </a:endParaRPr>
              </a:p>
            </p:txBody>
          </p:sp>
          <p:cxnSp>
            <p:nvCxnSpPr>
              <p:cNvPr id="37" name="직선 연결선 36">
                <a:extLst>
                  <a:ext uri="{FF2B5EF4-FFF2-40B4-BE49-F238E27FC236}">
                    <a16:creationId xmlns:a16="http://schemas.microsoft.com/office/drawing/2014/main" id="{810D35A5-0F95-465D-3B9E-7D6BA79FCB67}"/>
                  </a:ext>
                </a:extLst>
              </p:cNvPr>
              <p:cNvCxnSpPr/>
              <p:nvPr/>
            </p:nvCxnSpPr>
            <p:spPr>
              <a:xfrm>
                <a:off x="793708" y="3111827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>
                <a:extLst>
                  <a:ext uri="{FF2B5EF4-FFF2-40B4-BE49-F238E27FC236}">
                    <a16:creationId xmlns:a16="http://schemas.microsoft.com/office/drawing/2014/main" id="{D9C740E1-2B16-B503-928E-C7B64EF30823}"/>
                  </a:ext>
                </a:extLst>
              </p:cNvPr>
              <p:cNvCxnSpPr/>
              <p:nvPr/>
            </p:nvCxnSpPr>
            <p:spPr>
              <a:xfrm>
                <a:off x="793708" y="710870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7711E34F-BDB7-09FA-6396-937F88E52D0F}"/>
                </a:ext>
              </a:extLst>
            </p:cNvPr>
            <p:cNvGrpSpPr/>
            <p:nvPr/>
          </p:nvGrpSpPr>
          <p:grpSpPr>
            <a:xfrm>
              <a:off x="1521331" y="1246594"/>
              <a:ext cx="1660292" cy="1960794"/>
              <a:chOff x="5827464" y="1399010"/>
              <a:chExt cx="4436091" cy="5238997"/>
            </a:xfrm>
          </p:grpSpPr>
          <p:pic>
            <p:nvPicPr>
              <p:cNvPr id="34" name="그림 33">
                <a:extLst>
                  <a:ext uri="{FF2B5EF4-FFF2-40B4-BE49-F238E27FC236}">
                    <a16:creationId xmlns:a16="http://schemas.microsoft.com/office/drawing/2014/main" id="{2242ED70-8A29-A114-1D4C-D01EDE1FFB7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154" t="7721" r="14157" b="19442"/>
              <a:stretch/>
            </p:blipFill>
            <p:spPr>
              <a:xfrm>
                <a:off x="5827464" y="1399010"/>
                <a:ext cx="4436091" cy="5238997"/>
              </a:xfrm>
              <a:prstGeom prst="rect">
                <a:avLst/>
              </a:prstGeom>
              <a:effectLst>
                <a:outerShdw dist="254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35" name="그림 34">
                <a:extLst>
                  <a:ext uri="{FF2B5EF4-FFF2-40B4-BE49-F238E27FC236}">
                    <a16:creationId xmlns:a16="http://schemas.microsoft.com/office/drawing/2014/main" id="{0697F862-C664-E0DC-D35B-C70DB2EF770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3186" t="85302" r="14157" b="-2883"/>
              <a:stretch/>
            </p:blipFill>
            <p:spPr>
              <a:xfrm>
                <a:off x="6036693" y="4313065"/>
                <a:ext cx="1598429" cy="35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D03A075C-4989-ABB0-1D9F-F81F64D4E5E1}"/>
              </a:ext>
            </a:extLst>
          </p:cNvPr>
          <p:cNvSpPr txBox="1"/>
          <p:nvPr/>
        </p:nvSpPr>
        <p:spPr>
          <a:xfrm>
            <a:off x="842105" y="1219590"/>
            <a:ext cx="17809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>
                <a:ln>
                  <a:noFill/>
                </a:ln>
                <a:solidFill>
                  <a:srgbClr val="F8B03A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CONTENTS</a:t>
            </a:r>
            <a:endParaRPr kumimoji="0" lang="ko-KR" altLang="en-US" sz="2400" b="1" i="0" u="none" strike="noStrike" kern="1200" cap="none" spc="0" normalizeH="0" baseline="0" noProof="0">
              <a:ln>
                <a:noFill/>
              </a:ln>
              <a:solidFill>
                <a:srgbClr val="F8B03A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107744DD-5F73-46E0-74BF-F324208CE52F}"/>
              </a:ext>
            </a:extLst>
          </p:cNvPr>
          <p:cNvCxnSpPr/>
          <p:nvPr/>
        </p:nvCxnSpPr>
        <p:spPr>
          <a:xfrm>
            <a:off x="803633" y="1102690"/>
            <a:ext cx="1857882" cy="0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52015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8C608DCE-C3A8-AAA0-C885-A260A8852D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6" name="그룹 2055">
            <a:extLst>
              <a:ext uri="{FF2B5EF4-FFF2-40B4-BE49-F238E27FC236}">
                <a16:creationId xmlns:a16="http://schemas.microsoft.com/office/drawing/2014/main" id="{01F56465-4359-F1A3-0643-43D8893B31CD}"/>
              </a:ext>
            </a:extLst>
          </p:cNvPr>
          <p:cNvGrpSpPr/>
          <p:nvPr/>
        </p:nvGrpSpPr>
        <p:grpSpPr>
          <a:xfrm flipH="1">
            <a:off x="11374568" y="0"/>
            <a:ext cx="579033" cy="1227831"/>
            <a:chOff x="1066216" y="-1"/>
            <a:chExt cx="2336201" cy="4953878"/>
          </a:xfrm>
          <a:effectLst>
            <a:outerShdw dist="12700" dir="2700000" algn="tl" rotWithShape="0">
              <a:schemeClr val="accent4">
                <a:lumMod val="10000"/>
                <a:alpha val="40000"/>
              </a:schemeClr>
            </a:outerShdw>
          </a:effectLst>
        </p:grpSpPr>
        <p:grpSp>
          <p:nvGrpSpPr>
            <p:cNvPr id="2057" name="그룹 2056">
              <a:extLst>
                <a:ext uri="{FF2B5EF4-FFF2-40B4-BE49-F238E27FC236}">
                  <a16:creationId xmlns:a16="http://schemas.microsoft.com/office/drawing/2014/main" id="{326FBE9D-0456-431D-50EC-EF9CFACDEBD6}"/>
                </a:ext>
              </a:extLst>
            </p:cNvPr>
            <p:cNvGrpSpPr/>
            <p:nvPr/>
          </p:nvGrpSpPr>
          <p:grpSpPr>
            <a:xfrm>
              <a:off x="1066216" y="-1"/>
              <a:ext cx="2336201" cy="4953878"/>
              <a:chOff x="662180" y="-1"/>
              <a:chExt cx="1884872" cy="4242180"/>
            </a:xfrm>
            <a:solidFill>
              <a:schemeClr val="accent2"/>
            </a:solidFill>
          </p:grpSpPr>
          <p:sp>
            <p:nvSpPr>
              <p:cNvPr id="2061" name="오각형 49">
                <a:extLst>
                  <a:ext uri="{FF2B5EF4-FFF2-40B4-BE49-F238E27FC236}">
                    <a16:creationId xmlns:a16="http://schemas.microsoft.com/office/drawing/2014/main" id="{2F67E0D8-0A2B-CF73-3C0B-91695CC862D2}"/>
                  </a:ext>
                </a:extLst>
              </p:cNvPr>
              <p:cNvSpPr/>
              <p:nvPr/>
            </p:nvSpPr>
            <p:spPr>
              <a:xfrm rot="5400000">
                <a:off x="-516474" y="1178653"/>
                <a:ext cx="4242180" cy="1884872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/>
                  <a:ea typeface="나눔바른고딕"/>
                  <a:cs typeface="+mn-cs"/>
                </a:endParaRPr>
              </a:p>
            </p:txBody>
          </p:sp>
          <p:cxnSp>
            <p:nvCxnSpPr>
              <p:cNvPr id="2062" name="직선 연결선 2061">
                <a:extLst>
                  <a:ext uri="{FF2B5EF4-FFF2-40B4-BE49-F238E27FC236}">
                    <a16:creationId xmlns:a16="http://schemas.microsoft.com/office/drawing/2014/main" id="{5F5A02BD-08F7-CE48-9DD0-9FF7206F16C8}"/>
                  </a:ext>
                </a:extLst>
              </p:cNvPr>
              <p:cNvCxnSpPr/>
              <p:nvPr/>
            </p:nvCxnSpPr>
            <p:spPr>
              <a:xfrm>
                <a:off x="793708" y="3111827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3" name="직선 연결선 2062">
                <a:extLst>
                  <a:ext uri="{FF2B5EF4-FFF2-40B4-BE49-F238E27FC236}">
                    <a16:creationId xmlns:a16="http://schemas.microsoft.com/office/drawing/2014/main" id="{EC365CB7-9E8A-20DC-A4BA-423AD9E59C92}"/>
                  </a:ext>
                </a:extLst>
              </p:cNvPr>
              <p:cNvCxnSpPr/>
              <p:nvPr/>
            </p:nvCxnSpPr>
            <p:spPr>
              <a:xfrm>
                <a:off x="793708" y="710870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58" name="그룹 2057">
              <a:extLst>
                <a:ext uri="{FF2B5EF4-FFF2-40B4-BE49-F238E27FC236}">
                  <a16:creationId xmlns:a16="http://schemas.microsoft.com/office/drawing/2014/main" id="{E0205989-F717-2A15-0DB9-DC8C752A8038}"/>
                </a:ext>
              </a:extLst>
            </p:cNvPr>
            <p:cNvGrpSpPr/>
            <p:nvPr/>
          </p:nvGrpSpPr>
          <p:grpSpPr>
            <a:xfrm>
              <a:off x="1521331" y="1246594"/>
              <a:ext cx="1660292" cy="1960794"/>
              <a:chOff x="5827464" y="1399010"/>
              <a:chExt cx="4436091" cy="5238997"/>
            </a:xfrm>
          </p:grpSpPr>
          <p:pic>
            <p:nvPicPr>
              <p:cNvPr id="2059" name="그림 2058">
                <a:extLst>
                  <a:ext uri="{FF2B5EF4-FFF2-40B4-BE49-F238E27FC236}">
                    <a16:creationId xmlns:a16="http://schemas.microsoft.com/office/drawing/2014/main" id="{C476C309-60E7-0FF8-1DA9-ED653EE7817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154" t="7721" r="14157" b="19442"/>
              <a:stretch/>
            </p:blipFill>
            <p:spPr>
              <a:xfrm>
                <a:off x="5827464" y="1399010"/>
                <a:ext cx="4436091" cy="5238997"/>
              </a:xfrm>
              <a:prstGeom prst="rect">
                <a:avLst/>
              </a:prstGeom>
              <a:effectLst>
                <a:outerShdw dist="254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2060" name="그림 2059">
                <a:extLst>
                  <a:ext uri="{FF2B5EF4-FFF2-40B4-BE49-F238E27FC236}">
                    <a16:creationId xmlns:a16="http://schemas.microsoft.com/office/drawing/2014/main" id="{A5103606-A762-65A2-4EDA-8AE403CC8E1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3186" t="85302" r="14157" b="-2883"/>
              <a:stretch/>
            </p:blipFill>
            <p:spPr>
              <a:xfrm>
                <a:off x="6036693" y="4313065"/>
                <a:ext cx="1598429" cy="35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1D5832B-AEE8-B5BF-D8FA-19118D20C638}"/>
              </a:ext>
            </a:extLst>
          </p:cNvPr>
          <p:cNvSpPr txBox="1"/>
          <p:nvPr/>
        </p:nvSpPr>
        <p:spPr>
          <a:xfrm>
            <a:off x="617412" y="1227831"/>
            <a:ext cx="11674796" cy="465351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2500">
                <a:solidFill>
                  <a:srgbClr val="3A3838"/>
                </a:solidFill>
                <a:latin typeface="한컴 고딕"/>
                <a:ea typeface="한컴 고딕"/>
              </a:rPr>
              <a:t>학습된 모델을 가지고 테스트를 해보니, 요리명이 너무 길고 이상한 것들 발견</a:t>
            </a:r>
          </a:p>
          <a:p>
            <a:pPr>
              <a:lnSpc>
                <a:spcPct val="150000"/>
              </a:lnSpc>
              <a:defRPr/>
            </a:pPr>
            <a:endParaRPr lang="ko-KR" altLang="en-US" sz="2500">
              <a:solidFill>
                <a:srgbClr val="3A3838"/>
              </a:solidFill>
              <a:latin typeface="한컴 고딕"/>
              <a:ea typeface="한컴 고딕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2500">
                <a:solidFill>
                  <a:srgbClr val="3A3838"/>
                </a:solidFill>
                <a:latin typeface="한컴 고딕"/>
                <a:ea typeface="한컴 고딕"/>
              </a:rPr>
              <a:t>원인은 '10000개의 레시피' 사이트에서는 비교적 레시피를 올리는 형식이 자유로워서 사람들이 블로그형식으로 작성하였음.</a:t>
            </a:r>
          </a:p>
          <a:p>
            <a:pPr marL="0" marR="0" lvl="0" indent="0" algn="l"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2500">
              <a:solidFill>
                <a:srgbClr val="3A3838"/>
              </a:solidFill>
              <a:latin typeface="한컴 고딕"/>
              <a:ea typeface="한컴 고딕" panose="02000500000000000000" pitchFamily="2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2500">
                <a:solidFill>
                  <a:srgbClr val="3A3838"/>
                </a:solidFill>
                <a:latin typeface="한컴 고딕"/>
                <a:ea typeface="한컴 고딕"/>
              </a:rPr>
              <a:t>&gt;&gt; 16글자 이상 요리명들 삭제</a:t>
            </a:r>
            <a:endParaRPr lang="ko-KR" altLang="en-US" sz="2500">
              <a:solidFill>
                <a:srgbClr val="3A3838"/>
              </a:solidFill>
              <a:latin typeface="한컴 고딕"/>
              <a:ea typeface="한컴 고딕" panose="02000500000000000000" pitchFamily="2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2500">
                <a:solidFill>
                  <a:srgbClr val="3A3838"/>
                </a:solidFill>
                <a:latin typeface="한컴 고딕"/>
                <a:ea typeface="한컴 고딕"/>
              </a:rPr>
              <a:t>         (100개 미만의 데이터)</a:t>
            </a:r>
            <a:endParaRPr lang="ko-KR" altLang="en-US" sz="2500">
              <a:solidFill>
                <a:srgbClr val="3A3838"/>
              </a:solidFill>
              <a:latin typeface="한컴 고딕"/>
              <a:ea typeface="한컴 고딕" panose="02000500000000000000" pitchFamily="2" charset="-127"/>
            </a:endParaRPr>
          </a:p>
          <a:p>
            <a:pPr>
              <a:lnSpc>
                <a:spcPct val="150000"/>
              </a:lnSpc>
              <a:defRPr/>
            </a:pPr>
            <a:endParaRPr lang="en-US" altLang="ko-KR" sz="2500">
              <a:solidFill>
                <a:srgbClr val="3A3838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8D49A41-5E69-B0D1-9B53-7F5A6DD332C6}"/>
              </a:ext>
            </a:extLst>
          </p:cNvPr>
          <p:cNvSpPr/>
          <p:nvPr/>
        </p:nvSpPr>
        <p:spPr>
          <a:xfrm>
            <a:off x="0" y="184002"/>
            <a:ext cx="104775" cy="7905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BC2DB9-59C8-9D5C-7CDA-42EB7FC4BF87}"/>
              </a:ext>
            </a:extLst>
          </p:cNvPr>
          <p:cNvSpPr txBox="1"/>
          <p:nvPr/>
        </p:nvSpPr>
        <p:spPr>
          <a:xfrm>
            <a:off x="193464" y="347347"/>
            <a:ext cx="11208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F2F2F2">
                    <a:lumMod val="25000"/>
                  </a:srgb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진행내용</a:t>
            </a:r>
            <a:endParaRPr kumimoji="0" lang="en-US" altLang="ko-KR" sz="2000" b="1" i="0" u="none" strike="noStrike" kern="1200" cap="none" spc="0" normalizeH="0" baseline="0" noProof="0">
              <a:ln>
                <a:noFill/>
              </a:ln>
              <a:solidFill>
                <a:srgbClr val="F2F2F2">
                  <a:lumMod val="25000"/>
                </a:srgbClr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B7A5D37-F7D2-0EDA-C79D-0CCCBF03CB5A}"/>
              </a:ext>
            </a:extLst>
          </p:cNvPr>
          <p:cNvSpPr txBox="1"/>
          <p:nvPr/>
        </p:nvSpPr>
        <p:spPr>
          <a:xfrm>
            <a:off x="1402973" y="362736"/>
            <a:ext cx="6613685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나눔스퀘어OTF_ac ExtraBold" panose="020B0600000101010101" pitchFamily="34" charset="-127"/>
                <a:ea typeface="나눔스퀘어OTF_ac ExtraBold"/>
              </a:rPr>
              <a:t>1. </a:t>
            </a:r>
            <a:r>
              <a:rPr lang="en-US" altLang="ko-KR" err="1">
                <a:solidFill>
                  <a:srgbClr val="3A3838"/>
                </a:solidFill>
                <a:latin typeface="나눔스퀘어OTF_ac ExtraBold" panose="020B0600000101010101" pitchFamily="34" charset="-127"/>
                <a:ea typeface="나눔스퀘어OTF_ac ExtraBold"/>
              </a:rPr>
              <a:t>요리명</a:t>
            </a:r>
            <a:r>
              <a:rPr lang="en-US" altLang="ko-KR">
                <a:solidFill>
                  <a:srgbClr val="3A3838"/>
                </a:solidFill>
                <a:latin typeface="나눔스퀘어OTF_ac ExtraBold" panose="020B0600000101010101" pitchFamily="34" charset="-127"/>
                <a:ea typeface="나눔스퀘어OTF_ac ExtraBold"/>
              </a:rPr>
              <a:t> </a:t>
            </a:r>
            <a:r>
              <a:rPr lang="en-US" altLang="ko-KR" err="1">
                <a:solidFill>
                  <a:srgbClr val="3A3838"/>
                </a:solidFill>
                <a:latin typeface="나눔스퀘어OTF_ac ExtraBold" panose="020B0600000101010101" pitchFamily="34" charset="-127"/>
                <a:ea typeface="나눔스퀘어OTF_ac ExtraBold"/>
              </a:rPr>
              <a:t>수정</a:t>
            </a:r>
            <a:endParaRPr lang="ko-KR" altLang="en-US" sz="1800" i="0" u="none" strike="noStrike" kern="1200" cap="none" spc="0" normalizeH="0" baseline="0" noProof="0" err="1">
              <a:ln>
                <a:noFill/>
              </a:ln>
              <a:solidFill>
                <a:srgbClr val="3A3838"/>
              </a:solidFill>
              <a:effectLst/>
              <a:uLnTx/>
              <a:uFillTx/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pic>
        <p:nvPicPr>
          <p:cNvPr id="3" name="그림 2" descr="텍스트, 폰트, 화이트, 타이포그래피이(가) 표시된 사진&#10;&#10;자동 생성된 설명">
            <a:extLst>
              <a:ext uri="{FF2B5EF4-FFF2-40B4-BE49-F238E27FC236}">
                <a16:creationId xmlns:a16="http://schemas.microsoft.com/office/drawing/2014/main" id="{C3CE26A8-CFB2-9F1A-49F3-37CC8861CB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3757" y="3105044"/>
            <a:ext cx="5429250" cy="234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01911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8EC9EB94-6E2E-CA70-F262-2C19A476C8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6" name="그룹 2055">
            <a:extLst>
              <a:ext uri="{FF2B5EF4-FFF2-40B4-BE49-F238E27FC236}">
                <a16:creationId xmlns:a16="http://schemas.microsoft.com/office/drawing/2014/main" id="{A8F51F1F-D432-2F82-C59F-E578030028E1}"/>
              </a:ext>
            </a:extLst>
          </p:cNvPr>
          <p:cNvGrpSpPr/>
          <p:nvPr/>
        </p:nvGrpSpPr>
        <p:grpSpPr>
          <a:xfrm flipH="1">
            <a:off x="11374568" y="0"/>
            <a:ext cx="579033" cy="1227831"/>
            <a:chOff x="1066216" y="-1"/>
            <a:chExt cx="2336201" cy="4953878"/>
          </a:xfrm>
          <a:effectLst>
            <a:outerShdw dist="12700" dir="2700000" algn="tl" rotWithShape="0">
              <a:schemeClr val="accent4">
                <a:lumMod val="10000"/>
                <a:alpha val="40000"/>
              </a:schemeClr>
            </a:outerShdw>
          </a:effectLst>
        </p:grpSpPr>
        <p:grpSp>
          <p:nvGrpSpPr>
            <p:cNvPr id="2057" name="그룹 2056">
              <a:extLst>
                <a:ext uri="{FF2B5EF4-FFF2-40B4-BE49-F238E27FC236}">
                  <a16:creationId xmlns:a16="http://schemas.microsoft.com/office/drawing/2014/main" id="{F03673BB-5665-EE70-E087-BD81AD85D50A}"/>
                </a:ext>
              </a:extLst>
            </p:cNvPr>
            <p:cNvGrpSpPr/>
            <p:nvPr/>
          </p:nvGrpSpPr>
          <p:grpSpPr>
            <a:xfrm>
              <a:off x="1066216" y="-1"/>
              <a:ext cx="2336201" cy="4953878"/>
              <a:chOff x="662180" y="-1"/>
              <a:chExt cx="1884872" cy="4242180"/>
            </a:xfrm>
            <a:solidFill>
              <a:schemeClr val="accent2"/>
            </a:solidFill>
          </p:grpSpPr>
          <p:sp>
            <p:nvSpPr>
              <p:cNvPr id="2061" name="오각형 49">
                <a:extLst>
                  <a:ext uri="{FF2B5EF4-FFF2-40B4-BE49-F238E27FC236}">
                    <a16:creationId xmlns:a16="http://schemas.microsoft.com/office/drawing/2014/main" id="{31F29679-1434-66F4-1B5E-1D0C0C5493F0}"/>
                  </a:ext>
                </a:extLst>
              </p:cNvPr>
              <p:cNvSpPr/>
              <p:nvPr/>
            </p:nvSpPr>
            <p:spPr>
              <a:xfrm rot="5400000">
                <a:off x="-516474" y="1178653"/>
                <a:ext cx="4242180" cy="1884872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/>
                  <a:ea typeface="나눔바른고딕"/>
                  <a:cs typeface="+mn-cs"/>
                </a:endParaRPr>
              </a:p>
            </p:txBody>
          </p:sp>
          <p:cxnSp>
            <p:nvCxnSpPr>
              <p:cNvPr id="2062" name="직선 연결선 2061">
                <a:extLst>
                  <a:ext uri="{FF2B5EF4-FFF2-40B4-BE49-F238E27FC236}">
                    <a16:creationId xmlns:a16="http://schemas.microsoft.com/office/drawing/2014/main" id="{9E19F36A-9BD6-8DD8-0D9C-D7C333D24C48}"/>
                  </a:ext>
                </a:extLst>
              </p:cNvPr>
              <p:cNvCxnSpPr/>
              <p:nvPr/>
            </p:nvCxnSpPr>
            <p:spPr>
              <a:xfrm>
                <a:off x="793708" y="3111827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3" name="직선 연결선 2062">
                <a:extLst>
                  <a:ext uri="{FF2B5EF4-FFF2-40B4-BE49-F238E27FC236}">
                    <a16:creationId xmlns:a16="http://schemas.microsoft.com/office/drawing/2014/main" id="{2DA2DA80-003C-7EBA-B8E9-4ADB9341B6C3}"/>
                  </a:ext>
                </a:extLst>
              </p:cNvPr>
              <p:cNvCxnSpPr/>
              <p:nvPr/>
            </p:nvCxnSpPr>
            <p:spPr>
              <a:xfrm>
                <a:off x="793708" y="710870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58" name="그룹 2057">
              <a:extLst>
                <a:ext uri="{FF2B5EF4-FFF2-40B4-BE49-F238E27FC236}">
                  <a16:creationId xmlns:a16="http://schemas.microsoft.com/office/drawing/2014/main" id="{C50774A4-7800-F254-985B-CB86F7C46CAD}"/>
                </a:ext>
              </a:extLst>
            </p:cNvPr>
            <p:cNvGrpSpPr/>
            <p:nvPr/>
          </p:nvGrpSpPr>
          <p:grpSpPr>
            <a:xfrm>
              <a:off x="1521331" y="1246594"/>
              <a:ext cx="1660292" cy="1960794"/>
              <a:chOff x="5827464" y="1399010"/>
              <a:chExt cx="4436091" cy="5238997"/>
            </a:xfrm>
          </p:grpSpPr>
          <p:pic>
            <p:nvPicPr>
              <p:cNvPr id="2059" name="그림 2058">
                <a:extLst>
                  <a:ext uri="{FF2B5EF4-FFF2-40B4-BE49-F238E27FC236}">
                    <a16:creationId xmlns:a16="http://schemas.microsoft.com/office/drawing/2014/main" id="{DD36B234-21AC-912D-2A10-DC6B9605C8E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154" t="7721" r="14157" b="19442"/>
              <a:stretch/>
            </p:blipFill>
            <p:spPr>
              <a:xfrm>
                <a:off x="5827464" y="1399010"/>
                <a:ext cx="4436091" cy="5238997"/>
              </a:xfrm>
              <a:prstGeom prst="rect">
                <a:avLst/>
              </a:prstGeom>
              <a:effectLst>
                <a:outerShdw dist="254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2060" name="그림 2059">
                <a:extLst>
                  <a:ext uri="{FF2B5EF4-FFF2-40B4-BE49-F238E27FC236}">
                    <a16:creationId xmlns:a16="http://schemas.microsoft.com/office/drawing/2014/main" id="{CC770D07-921E-18D8-FE5D-70F15B38B4E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3186" t="85302" r="14157" b="-2883"/>
              <a:stretch/>
            </p:blipFill>
            <p:spPr>
              <a:xfrm>
                <a:off x="6036693" y="4313065"/>
                <a:ext cx="1598429" cy="35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D6326EEB-CB9E-7025-B2CA-E1DFAB53EFE0}"/>
              </a:ext>
            </a:extLst>
          </p:cNvPr>
          <p:cNvSpPr/>
          <p:nvPr/>
        </p:nvSpPr>
        <p:spPr>
          <a:xfrm>
            <a:off x="0" y="184002"/>
            <a:ext cx="104775" cy="7905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FFBA661-91A1-AF8A-0E38-F9713F321A34}"/>
              </a:ext>
            </a:extLst>
          </p:cNvPr>
          <p:cNvSpPr txBox="1"/>
          <p:nvPr/>
        </p:nvSpPr>
        <p:spPr>
          <a:xfrm>
            <a:off x="193464" y="347347"/>
            <a:ext cx="11208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F2F2F2">
                    <a:lumMod val="25000"/>
                  </a:srgb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진행내용</a:t>
            </a:r>
            <a:endParaRPr kumimoji="0" lang="en-US" altLang="ko-KR" sz="2000" b="1" i="0" u="none" strike="noStrike" kern="1200" cap="none" spc="0" normalizeH="0" baseline="0" noProof="0">
              <a:ln>
                <a:noFill/>
              </a:ln>
              <a:solidFill>
                <a:srgbClr val="F2F2F2">
                  <a:lumMod val="25000"/>
                </a:srgbClr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BF25BBD-0B83-204F-8A42-9D7B19AEE37E}"/>
              </a:ext>
            </a:extLst>
          </p:cNvPr>
          <p:cNvSpPr txBox="1"/>
          <p:nvPr/>
        </p:nvSpPr>
        <p:spPr>
          <a:xfrm>
            <a:off x="1402973" y="362736"/>
            <a:ext cx="4600687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defRPr/>
            </a:pPr>
            <a:r>
              <a:rPr lang="en-US" altLang="ko-KR">
                <a:solidFill>
                  <a:srgbClr val="3A3838"/>
                </a:solidFill>
                <a:latin typeface="나눔스퀘어OTF_ac ExtraBold"/>
                <a:ea typeface="나눔스퀘어OTF_ac ExtraBold"/>
              </a:rPr>
              <a:t>2. </a:t>
            </a:r>
            <a:r>
              <a:rPr lang="en-US" altLang="ko-KR" err="1">
                <a:solidFill>
                  <a:srgbClr val="3A3838"/>
                </a:solidFill>
                <a:latin typeface="나눔스퀘어OTF_ac ExtraBold"/>
                <a:ea typeface="나눔스퀘어OTF_ac ExtraBold"/>
              </a:rPr>
              <a:t>비요리</a:t>
            </a:r>
            <a:r>
              <a:rPr lang="en-US" altLang="ko-KR">
                <a:solidFill>
                  <a:srgbClr val="3A3838"/>
                </a:solidFill>
                <a:latin typeface="나눔스퀘어OTF_ac ExtraBold"/>
                <a:ea typeface="나눔스퀘어OTF_ac ExtraBold"/>
              </a:rPr>
              <a:t> </a:t>
            </a:r>
            <a:r>
              <a:rPr lang="en-US" altLang="ko-KR" err="1">
                <a:solidFill>
                  <a:srgbClr val="3A3838"/>
                </a:solidFill>
                <a:latin typeface="나눔스퀘어OTF_ac ExtraBold"/>
                <a:ea typeface="나눔스퀘어OTF_ac ExtraBold"/>
              </a:rPr>
              <a:t>관련</a:t>
            </a:r>
            <a:r>
              <a:rPr lang="en-US" altLang="ko-KR">
                <a:solidFill>
                  <a:srgbClr val="3A3838"/>
                </a:solidFill>
                <a:latin typeface="나눔스퀘어OTF_ac ExtraBold"/>
                <a:ea typeface="나눔스퀘어OTF_ac ExtraBold"/>
              </a:rPr>
              <a:t> </a:t>
            </a:r>
            <a:r>
              <a:rPr lang="en-US" altLang="ko-KR" err="1">
                <a:solidFill>
                  <a:srgbClr val="3A3838"/>
                </a:solidFill>
                <a:latin typeface="나눔스퀘어OTF_ac ExtraBold"/>
                <a:ea typeface="나눔스퀘어OTF_ac ExtraBold"/>
              </a:rPr>
              <a:t>질문</a:t>
            </a:r>
            <a:r>
              <a:rPr lang="en-US" altLang="ko-KR">
                <a:solidFill>
                  <a:srgbClr val="3A3838"/>
                </a:solidFill>
                <a:latin typeface="나눔스퀘어OTF_ac ExtraBold"/>
                <a:ea typeface="나눔스퀘어OTF_ac ExtraBold"/>
              </a:rPr>
              <a:t> </a:t>
            </a:r>
            <a:r>
              <a:rPr lang="en-US" altLang="ko-KR" err="1">
                <a:solidFill>
                  <a:srgbClr val="3A3838"/>
                </a:solidFill>
                <a:latin typeface="나눔스퀘어OTF_ac ExtraBold"/>
                <a:ea typeface="나눔스퀘어OTF_ac ExtraBold"/>
              </a:rPr>
              <a:t>처리</a:t>
            </a:r>
            <a:endParaRPr lang="en-US" altLang="ko-KR" err="1">
              <a:latin typeface="나눔스퀘어OTF_ac ExtraBold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C95466-1309-4E38-F8E9-F6F32E5C94A8}"/>
              </a:ext>
            </a:extLst>
          </p:cNvPr>
          <p:cNvSpPr txBox="1"/>
          <p:nvPr/>
        </p:nvSpPr>
        <p:spPr>
          <a:xfrm>
            <a:off x="1685399" y="2663121"/>
            <a:ext cx="838451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>
                <a:latin typeface="한컴 고딕"/>
                <a:ea typeface="한컴 고딕"/>
              </a:rPr>
              <a:t>- </a:t>
            </a:r>
            <a:r>
              <a:rPr lang="ko-KR" altLang="en-US">
                <a:latin typeface="한컴 고딕"/>
                <a:ea typeface="한컴 고딕"/>
              </a:rPr>
              <a:t>요리의 레시피를 알려달라는 질문에 필요한 재료와 레시피를 소개해줌.</a:t>
            </a:r>
            <a:endParaRPr lang="en-US" altLang="ko-KR">
              <a:latin typeface="한컴 고딕"/>
              <a:ea typeface="한컴 고딕"/>
            </a:endParaRPr>
          </a:p>
          <a:p>
            <a:r>
              <a:rPr lang="en-US" altLang="ko-KR">
                <a:latin typeface="한컴 고딕"/>
                <a:ea typeface="한컴 고딕"/>
              </a:rPr>
              <a:t>-&gt; </a:t>
            </a:r>
            <a:r>
              <a:rPr lang="en-US" altLang="ko-KR" err="1">
                <a:latin typeface="한컴 고딕"/>
                <a:ea typeface="한컴 고딕"/>
              </a:rPr>
              <a:t>사용자의</a:t>
            </a:r>
            <a:r>
              <a:rPr lang="en-US" altLang="ko-KR">
                <a:latin typeface="한컴 고딕"/>
                <a:ea typeface="한컴 고딕"/>
              </a:rPr>
              <a:t> </a:t>
            </a:r>
            <a:r>
              <a:rPr lang="en-US" altLang="ko-KR" err="1">
                <a:latin typeface="한컴 고딕"/>
                <a:ea typeface="한컴 고딕"/>
              </a:rPr>
              <a:t>질문을</a:t>
            </a:r>
            <a:r>
              <a:rPr lang="en-US" altLang="ko-KR">
                <a:latin typeface="한컴 고딕"/>
                <a:ea typeface="한컴 고딕"/>
              </a:rPr>
              <a:t> </a:t>
            </a:r>
            <a:r>
              <a:rPr lang="en-US" altLang="ko-KR" err="1">
                <a:latin typeface="한컴 고딕"/>
                <a:ea typeface="한컴 고딕"/>
              </a:rPr>
              <a:t>타입별로</a:t>
            </a:r>
            <a:r>
              <a:rPr lang="en-US" altLang="ko-KR">
                <a:latin typeface="한컴 고딕"/>
                <a:ea typeface="한컴 고딕"/>
              </a:rPr>
              <a:t> </a:t>
            </a:r>
            <a:r>
              <a:rPr lang="en-US" altLang="ko-KR" err="1">
                <a:latin typeface="한컴 고딕"/>
                <a:ea typeface="한컴 고딕"/>
              </a:rPr>
              <a:t>나눠서</a:t>
            </a:r>
            <a:r>
              <a:rPr lang="en-US" altLang="ko-KR">
                <a:latin typeface="한컴 고딕"/>
                <a:ea typeface="한컴 고딕"/>
              </a:rPr>
              <a:t>, </a:t>
            </a:r>
            <a:r>
              <a:rPr lang="en-US" altLang="ko-KR" err="1">
                <a:latin typeface="한컴 고딕"/>
                <a:ea typeface="한컴 고딕"/>
              </a:rPr>
              <a:t>비요리</a:t>
            </a:r>
            <a:r>
              <a:rPr lang="en-US" altLang="ko-KR">
                <a:latin typeface="한컴 고딕"/>
                <a:ea typeface="한컴 고딕"/>
              </a:rPr>
              <a:t> </a:t>
            </a:r>
            <a:r>
              <a:rPr lang="en-US" altLang="ko-KR" err="1">
                <a:latin typeface="한컴 고딕"/>
                <a:ea typeface="한컴 고딕"/>
              </a:rPr>
              <a:t>질문일</a:t>
            </a:r>
            <a:r>
              <a:rPr lang="en-US" altLang="ko-KR">
                <a:latin typeface="한컴 고딕"/>
                <a:ea typeface="한컴 고딕"/>
              </a:rPr>
              <a:t> </a:t>
            </a:r>
            <a:r>
              <a:rPr lang="en-US" altLang="ko-KR" err="1">
                <a:latin typeface="한컴 고딕"/>
                <a:ea typeface="한컴 고딕"/>
              </a:rPr>
              <a:t>경우</a:t>
            </a:r>
            <a:r>
              <a:rPr lang="en-US" altLang="ko-KR">
                <a:latin typeface="한컴 고딕"/>
                <a:ea typeface="한컴 고딕"/>
              </a:rPr>
              <a:t> </a:t>
            </a:r>
            <a:r>
              <a:rPr lang="en-US" altLang="ko-KR" err="1">
                <a:latin typeface="한컴 고딕"/>
                <a:ea typeface="한컴 고딕"/>
              </a:rPr>
              <a:t>다음과</a:t>
            </a:r>
            <a:r>
              <a:rPr lang="en-US" altLang="ko-KR">
                <a:latin typeface="한컴 고딕"/>
                <a:ea typeface="한컴 고딕"/>
              </a:rPr>
              <a:t> </a:t>
            </a:r>
            <a:r>
              <a:rPr lang="en-US" altLang="ko-KR" err="1">
                <a:latin typeface="한컴 고딕"/>
                <a:ea typeface="한컴 고딕"/>
              </a:rPr>
              <a:t>같이</a:t>
            </a:r>
            <a:r>
              <a:rPr lang="en-US" altLang="ko-KR">
                <a:latin typeface="한컴 고딕"/>
                <a:ea typeface="한컴 고딕"/>
              </a:rPr>
              <a:t> </a:t>
            </a:r>
            <a:r>
              <a:rPr lang="en-US" altLang="ko-KR" err="1">
                <a:latin typeface="한컴 고딕"/>
                <a:ea typeface="한컴 고딕"/>
              </a:rPr>
              <a:t>일괄적</a:t>
            </a:r>
            <a:r>
              <a:rPr lang="en-US" altLang="ko-KR">
                <a:latin typeface="한컴 고딕"/>
                <a:ea typeface="한컴 고딕"/>
              </a:rPr>
              <a:t> </a:t>
            </a:r>
            <a:r>
              <a:rPr lang="en-US" altLang="ko-KR" err="1">
                <a:latin typeface="한컴 고딕"/>
                <a:ea typeface="한컴 고딕"/>
              </a:rPr>
              <a:t>응답</a:t>
            </a:r>
            <a:r>
              <a:rPr lang="en-US" altLang="ko-KR">
                <a:latin typeface="한컴 고딕"/>
                <a:ea typeface="한컴 고딕"/>
              </a:rPr>
              <a:t>.</a:t>
            </a:r>
            <a:endParaRPr lang="en-US" altLang="ko-KR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2FC4B91-D54C-405A-7B10-6D92C246A7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572" y="1080908"/>
            <a:ext cx="10636180" cy="138785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잉크 7">
                <a:extLst>
                  <a:ext uri="{FF2B5EF4-FFF2-40B4-BE49-F238E27FC236}">
                    <a16:creationId xmlns:a16="http://schemas.microsoft.com/office/drawing/2014/main" id="{D275D517-A522-7AE0-576B-B5DCAB71F5FF}"/>
                  </a:ext>
                </a:extLst>
              </p14:cNvPr>
              <p14:cNvContentPartPr/>
              <p14:nvPr/>
            </p14:nvContentPartPr>
            <p14:xfrm>
              <a:off x="1159950" y="1779101"/>
              <a:ext cx="694680" cy="215701"/>
            </p14:xfrm>
          </p:contentPart>
        </mc:Choice>
        <mc:Fallback xmlns="">
          <p:pic>
            <p:nvPicPr>
              <p:cNvPr id="8" name="잉크 7">
                <a:extLst>
                  <a:ext uri="{FF2B5EF4-FFF2-40B4-BE49-F238E27FC236}">
                    <a16:creationId xmlns:a16="http://schemas.microsoft.com/office/drawing/2014/main" id="{D275D517-A522-7AE0-576B-B5DCAB71F5F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05987" y="1671250"/>
                <a:ext cx="802246" cy="431042"/>
              </a:xfrm>
              <a:prstGeom prst="rect">
                <a:avLst/>
              </a:prstGeom>
            </p:spPr>
          </p:pic>
        </mc:Fallback>
      </mc:AlternateContent>
      <p:pic>
        <p:nvPicPr>
          <p:cNvPr id="2" name="그림 1" descr="텍스트, 스크린샷, 폰트, 메뉴이(가) 표시된 사진&#10;&#10;자동 생성된 설명">
            <a:extLst>
              <a:ext uri="{FF2B5EF4-FFF2-40B4-BE49-F238E27FC236}">
                <a16:creationId xmlns:a16="http://schemas.microsoft.com/office/drawing/2014/main" id="{19CCDF80-ACC5-4BC4-0951-E76EF7B3900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46068" y="3395396"/>
            <a:ext cx="7393911" cy="3058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94093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56560690-57AF-F17A-5FB5-080B09FE10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6" name="그룹 2055">
            <a:extLst>
              <a:ext uri="{FF2B5EF4-FFF2-40B4-BE49-F238E27FC236}">
                <a16:creationId xmlns:a16="http://schemas.microsoft.com/office/drawing/2014/main" id="{2EBE9195-4881-2E37-CE15-45D4E0E620EB}"/>
              </a:ext>
            </a:extLst>
          </p:cNvPr>
          <p:cNvGrpSpPr/>
          <p:nvPr/>
        </p:nvGrpSpPr>
        <p:grpSpPr>
          <a:xfrm flipH="1">
            <a:off x="11374568" y="0"/>
            <a:ext cx="579033" cy="1227831"/>
            <a:chOff x="1066216" y="-1"/>
            <a:chExt cx="2336201" cy="4953878"/>
          </a:xfrm>
          <a:effectLst>
            <a:outerShdw dist="12700" dir="2700000" algn="tl" rotWithShape="0">
              <a:schemeClr val="accent4">
                <a:lumMod val="10000"/>
                <a:alpha val="40000"/>
              </a:schemeClr>
            </a:outerShdw>
          </a:effectLst>
        </p:grpSpPr>
        <p:grpSp>
          <p:nvGrpSpPr>
            <p:cNvPr id="2057" name="그룹 2056">
              <a:extLst>
                <a:ext uri="{FF2B5EF4-FFF2-40B4-BE49-F238E27FC236}">
                  <a16:creationId xmlns:a16="http://schemas.microsoft.com/office/drawing/2014/main" id="{F36B022E-43C1-0F72-5092-B244E4B70FF7}"/>
                </a:ext>
              </a:extLst>
            </p:cNvPr>
            <p:cNvGrpSpPr/>
            <p:nvPr/>
          </p:nvGrpSpPr>
          <p:grpSpPr>
            <a:xfrm>
              <a:off x="1066216" y="-1"/>
              <a:ext cx="2336201" cy="4953878"/>
              <a:chOff x="662180" y="-1"/>
              <a:chExt cx="1884872" cy="4242180"/>
            </a:xfrm>
            <a:solidFill>
              <a:schemeClr val="accent2"/>
            </a:solidFill>
          </p:grpSpPr>
          <p:sp>
            <p:nvSpPr>
              <p:cNvPr id="2061" name="오각형 49">
                <a:extLst>
                  <a:ext uri="{FF2B5EF4-FFF2-40B4-BE49-F238E27FC236}">
                    <a16:creationId xmlns:a16="http://schemas.microsoft.com/office/drawing/2014/main" id="{ADE57C4C-DFC3-8C7C-58C9-B85C35C1BA4A}"/>
                  </a:ext>
                </a:extLst>
              </p:cNvPr>
              <p:cNvSpPr/>
              <p:nvPr/>
            </p:nvSpPr>
            <p:spPr>
              <a:xfrm rot="5400000">
                <a:off x="-516474" y="1178653"/>
                <a:ext cx="4242180" cy="1884872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/>
                  <a:ea typeface="나눔바른고딕"/>
                  <a:cs typeface="+mn-cs"/>
                </a:endParaRPr>
              </a:p>
            </p:txBody>
          </p:sp>
          <p:cxnSp>
            <p:nvCxnSpPr>
              <p:cNvPr id="2062" name="직선 연결선 2061">
                <a:extLst>
                  <a:ext uri="{FF2B5EF4-FFF2-40B4-BE49-F238E27FC236}">
                    <a16:creationId xmlns:a16="http://schemas.microsoft.com/office/drawing/2014/main" id="{FDD57A51-A0A5-773B-A5D3-5D47A6E6D62F}"/>
                  </a:ext>
                </a:extLst>
              </p:cNvPr>
              <p:cNvCxnSpPr/>
              <p:nvPr/>
            </p:nvCxnSpPr>
            <p:spPr>
              <a:xfrm>
                <a:off x="793708" y="3111827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3" name="직선 연결선 2062">
                <a:extLst>
                  <a:ext uri="{FF2B5EF4-FFF2-40B4-BE49-F238E27FC236}">
                    <a16:creationId xmlns:a16="http://schemas.microsoft.com/office/drawing/2014/main" id="{448C5836-38B8-9229-F7E5-729280804DCB}"/>
                  </a:ext>
                </a:extLst>
              </p:cNvPr>
              <p:cNvCxnSpPr/>
              <p:nvPr/>
            </p:nvCxnSpPr>
            <p:spPr>
              <a:xfrm>
                <a:off x="793708" y="710870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58" name="그룹 2057">
              <a:extLst>
                <a:ext uri="{FF2B5EF4-FFF2-40B4-BE49-F238E27FC236}">
                  <a16:creationId xmlns:a16="http://schemas.microsoft.com/office/drawing/2014/main" id="{270200C7-359E-0AF4-DAFE-DB8DF9CBCFEE}"/>
                </a:ext>
              </a:extLst>
            </p:cNvPr>
            <p:cNvGrpSpPr/>
            <p:nvPr/>
          </p:nvGrpSpPr>
          <p:grpSpPr>
            <a:xfrm>
              <a:off x="1521331" y="1246594"/>
              <a:ext cx="1660292" cy="1960794"/>
              <a:chOff x="5827464" y="1399010"/>
              <a:chExt cx="4436091" cy="5238997"/>
            </a:xfrm>
          </p:grpSpPr>
          <p:pic>
            <p:nvPicPr>
              <p:cNvPr id="2059" name="그림 2058">
                <a:extLst>
                  <a:ext uri="{FF2B5EF4-FFF2-40B4-BE49-F238E27FC236}">
                    <a16:creationId xmlns:a16="http://schemas.microsoft.com/office/drawing/2014/main" id="{BA1BF210-77AD-F7BD-D82D-5C9C85CFF57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154" t="7721" r="14157" b="19442"/>
              <a:stretch/>
            </p:blipFill>
            <p:spPr>
              <a:xfrm>
                <a:off x="5827464" y="1399010"/>
                <a:ext cx="4436091" cy="5238997"/>
              </a:xfrm>
              <a:prstGeom prst="rect">
                <a:avLst/>
              </a:prstGeom>
              <a:effectLst>
                <a:outerShdw dist="254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2060" name="그림 2059">
                <a:extLst>
                  <a:ext uri="{FF2B5EF4-FFF2-40B4-BE49-F238E27FC236}">
                    <a16:creationId xmlns:a16="http://schemas.microsoft.com/office/drawing/2014/main" id="{60EB78D6-A648-12E0-A185-B3FE354995C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3186" t="85302" r="14157" b="-2883"/>
              <a:stretch/>
            </p:blipFill>
            <p:spPr>
              <a:xfrm>
                <a:off x="6036693" y="4313065"/>
                <a:ext cx="1598429" cy="35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2474DB58-B36D-0DE9-EC65-09F0DA8B388C}"/>
              </a:ext>
            </a:extLst>
          </p:cNvPr>
          <p:cNvSpPr/>
          <p:nvPr/>
        </p:nvSpPr>
        <p:spPr>
          <a:xfrm>
            <a:off x="0" y="184002"/>
            <a:ext cx="104775" cy="7905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7F196A-21F5-C5DC-FD73-C63950DDCDE7}"/>
              </a:ext>
            </a:extLst>
          </p:cNvPr>
          <p:cNvSpPr txBox="1"/>
          <p:nvPr/>
        </p:nvSpPr>
        <p:spPr>
          <a:xfrm>
            <a:off x="193464" y="347347"/>
            <a:ext cx="11208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F2F2F2">
                    <a:lumMod val="25000"/>
                  </a:srgb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진행내용</a:t>
            </a:r>
            <a:endParaRPr kumimoji="0" lang="en-US" altLang="ko-KR" sz="2000" b="1" i="0" u="none" strike="noStrike" kern="1200" cap="none" spc="0" normalizeH="0" baseline="0" noProof="0">
              <a:ln>
                <a:noFill/>
              </a:ln>
              <a:solidFill>
                <a:srgbClr val="F2F2F2">
                  <a:lumMod val="25000"/>
                </a:srgbClr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3BFD485-62E8-BB9E-1852-E51F958AC689}"/>
              </a:ext>
            </a:extLst>
          </p:cNvPr>
          <p:cNvSpPr txBox="1"/>
          <p:nvPr/>
        </p:nvSpPr>
        <p:spPr>
          <a:xfrm>
            <a:off x="1402973" y="362736"/>
            <a:ext cx="4600687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defRPr/>
            </a:pPr>
            <a:r>
              <a:rPr lang="en-US" altLang="ko-KR">
                <a:latin typeface="나눔스퀘어OTF_ac ExtraBold"/>
              </a:rPr>
              <a:t>3. </a:t>
            </a:r>
            <a:r>
              <a:rPr lang="en-US" altLang="ko-KR" err="1">
                <a:latin typeface="나눔스퀘어OTF_ac ExtraBold"/>
              </a:rPr>
              <a:t>전체</a:t>
            </a:r>
            <a:r>
              <a:rPr lang="en-US" altLang="ko-KR">
                <a:latin typeface="나눔스퀘어OTF_ac ExtraBold"/>
              </a:rPr>
              <a:t> </a:t>
            </a:r>
            <a:r>
              <a:rPr lang="en-US" altLang="ko-KR" err="1">
                <a:latin typeface="나눔스퀘어OTF_ac ExtraBold"/>
              </a:rPr>
              <a:t>응답</a:t>
            </a:r>
            <a:r>
              <a:rPr lang="en-US" altLang="ko-KR">
                <a:latin typeface="나눔스퀘어OTF_ac ExtraBold"/>
              </a:rPr>
              <a:t> </a:t>
            </a:r>
            <a:r>
              <a:rPr lang="en-US" altLang="ko-KR" err="1">
                <a:latin typeface="나눔스퀘어OTF_ac ExtraBold"/>
              </a:rPr>
              <a:t>로직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A91915C-0870-60F3-EC1F-B787162D5A08}"/>
              </a:ext>
            </a:extLst>
          </p:cNvPr>
          <p:cNvSpPr txBox="1"/>
          <p:nvPr/>
        </p:nvSpPr>
        <p:spPr>
          <a:xfrm>
            <a:off x="1215775" y="907550"/>
            <a:ext cx="934092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>
                <a:cs typeface="Arial"/>
              </a:rPr>
              <a:t>질문 -&gt; 질문 타입 분류기 -&gt; 각 질문 타입에 따라 대응되는 모델 호출 -&gt; 모델 응답 -&gt; 출력</a:t>
            </a:r>
          </a:p>
          <a:p>
            <a:endParaRPr lang="ko-KR" altLang="en-US">
              <a:cs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B2647A-26A7-A349-17D2-056F14FEC44D}"/>
              </a:ext>
            </a:extLst>
          </p:cNvPr>
          <p:cNvSpPr txBox="1"/>
          <p:nvPr/>
        </p:nvSpPr>
        <p:spPr>
          <a:xfrm>
            <a:off x="1250022" y="1549685"/>
            <a:ext cx="9340922" cy="424731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>
                <a:cs typeface="Arial"/>
              </a:rPr>
              <a:t>질문 타입 (총 4가지 )</a:t>
            </a:r>
            <a:endParaRPr lang="ko-KR">
              <a:cs typeface="Arial"/>
            </a:endParaRPr>
          </a:p>
          <a:p>
            <a:r>
              <a:rPr lang="ko-KR" altLang="en-US" b="1" err="1">
                <a:cs typeface="Arial"/>
              </a:rPr>
              <a:t>요리명</a:t>
            </a:r>
            <a:r>
              <a:rPr lang="ko-KR" altLang="en-US" b="1">
                <a:cs typeface="Arial"/>
              </a:rPr>
              <a:t> 기반 질문:</a:t>
            </a:r>
            <a:endParaRPr lang="ko-KR" b="1">
              <a:cs typeface="Arial"/>
            </a:endParaRPr>
          </a:p>
          <a:p>
            <a:r>
              <a:rPr lang="ko-KR" altLang="en-US">
                <a:cs typeface="Arial"/>
              </a:rPr>
              <a:t> </a:t>
            </a:r>
            <a:r>
              <a:rPr lang="ko-KR" altLang="en-US" err="1">
                <a:cs typeface="Arial"/>
              </a:rPr>
              <a:t>ex</a:t>
            </a:r>
            <a:r>
              <a:rPr lang="ko-KR" altLang="en-US">
                <a:cs typeface="Arial"/>
              </a:rPr>
              <a:t>) "오늘은 자장면이 먹고 싶은데, 짜장면은 어떻게 하지?"</a:t>
            </a:r>
            <a:endParaRPr lang="ko-KR">
              <a:cs typeface="Arial"/>
            </a:endParaRPr>
          </a:p>
          <a:p>
            <a:r>
              <a:rPr lang="ko-KR" altLang="en-US">
                <a:cs typeface="Arial"/>
              </a:rPr>
              <a:t> </a:t>
            </a:r>
            <a:r>
              <a:rPr lang="ko-KR" altLang="en-US" err="1">
                <a:cs typeface="Arial"/>
              </a:rPr>
              <a:t>ex</a:t>
            </a:r>
            <a:r>
              <a:rPr lang="ko-KR" altLang="en-US">
                <a:cs typeface="Arial"/>
              </a:rPr>
              <a:t>) "자장면 레시피 알려줘."</a:t>
            </a:r>
            <a:endParaRPr lang="ko-KR">
              <a:cs typeface="Arial"/>
            </a:endParaRPr>
          </a:p>
          <a:p>
            <a:r>
              <a:rPr lang="ko-KR" altLang="en-US">
                <a:cs typeface="Arial"/>
              </a:rPr>
              <a:t> </a:t>
            </a:r>
            <a:r>
              <a:rPr lang="ko-KR" altLang="en-US" err="1">
                <a:cs typeface="Arial"/>
              </a:rPr>
              <a:t>ex</a:t>
            </a:r>
            <a:r>
              <a:rPr lang="ko-KR" altLang="en-US">
                <a:cs typeface="Arial"/>
              </a:rPr>
              <a:t>) "자장면."</a:t>
            </a:r>
            <a:endParaRPr lang="ko-KR">
              <a:cs typeface="Arial"/>
            </a:endParaRPr>
          </a:p>
          <a:p>
            <a:r>
              <a:rPr lang="ko-KR" altLang="en-US" b="1" err="1">
                <a:cs typeface="Arial"/>
              </a:rPr>
              <a:t>재료명</a:t>
            </a:r>
            <a:r>
              <a:rPr lang="ko-KR" altLang="en-US" b="1">
                <a:cs typeface="Arial"/>
              </a:rPr>
              <a:t> 기반 질문:</a:t>
            </a:r>
          </a:p>
          <a:p>
            <a:r>
              <a:rPr lang="ko-KR" altLang="en-US">
                <a:cs typeface="Arial"/>
              </a:rPr>
              <a:t> </a:t>
            </a:r>
            <a:r>
              <a:rPr lang="ko-KR" altLang="en-US" err="1">
                <a:cs typeface="Arial"/>
              </a:rPr>
              <a:t>ex</a:t>
            </a:r>
            <a:r>
              <a:rPr lang="ko-KR" altLang="en-US">
                <a:cs typeface="Arial"/>
              </a:rPr>
              <a:t>) "소고기, 떡, 마늘, 계란 있는데 </a:t>
            </a:r>
            <a:r>
              <a:rPr lang="ko-KR" altLang="en-US" err="1">
                <a:cs typeface="Arial"/>
              </a:rPr>
              <a:t>뭐해먹지</a:t>
            </a:r>
            <a:r>
              <a:rPr lang="ko-KR" altLang="en-US">
                <a:cs typeface="Arial"/>
              </a:rPr>
              <a:t>?"</a:t>
            </a:r>
          </a:p>
          <a:p>
            <a:r>
              <a:rPr lang="ko-KR" altLang="en-US">
                <a:cs typeface="Arial"/>
              </a:rPr>
              <a:t> </a:t>
            </a:r>
            <a:r>
              <a:rPr lang="ko-KR" altLang="en-US" err="1">
                <a:cs typeface="Arial"/>
              </a:rPr>
              <a:t>ex</a:t>
            </a:r>
            <a:r>
              <a:rPr lang="ko-KR" altLang="en-US">
                <a:cs typeface="Arial"/>
              </a:rPr>
              <a:t>) "냉장고에 </a:t>
            </a:r>
            <a:r>
              <a:rPr lang="ko-KR">
                <a:cs typeface="Arial"/>
              </a:rPr>
              <a:t>소고기, 떡, 마늘, </a:t>
            </a:r>
            <a:r>
              <a:rPr lang="ko-KR" err="1">
                <a:cs typeface="Arial"/>
              </a:rPr>
              <a:t>계란있는데</a:t>
            </a:r>
            <a:r>
              <a:rPr lang="ko-KR">
                <a:cs typeface="Arial"/>
              </a:rPr>
              <a:t>, 뭐할까</a:t>
            </a:r>
            <a:r>
              <a:rPr lang="en-US" altLang="ko-KR">
                <a:cs typeface="Arial"/>
              </a:rPr>
              <a:t>?"</a:t>
            </a:r>
            <a:endParaRPr lang="ko-KR" altLang="en-US">
              <a:cs typeface="Arial"/>
            </a:endParaRPr>
          </a:p>
          <a:p>
            <a:r>
              <a:rPr lang="ko-KR">
                <a:cs typeface="Arial"/>
              </a:rPr>
              <a:t> </a:t>
            </a:r>
            <a:r>
              <a:rPr lang="en-US" altLang="ko-KR">
                <a:cs typeface="Arial"/>
              </a:rPr>
              <a:t>ex)</a:t>
            </a:r>
            <a:r>
              <a:rPr lang="ko-KR">
                <a:cs typeface="Arial"/>
              </a:rPr>
              <a:t> "소고기</a:t>
            </a:r>
            <a:r>
              <a:rPr lang="en-US" altLang="ko-KR">
                <a:cs typeface="Arial"/>
              </a:rPr>
              <a:t>,</a:t>
            </a:r>
            <a:r>
              <a:rPr lang="ko-KR">
                <a:cs typeface="Arial"/>
              </a:rPr>
              <a:t> 떡</a:t>
            </a:r>
            <a:r>
              <a:rPr lang="en-US" altLang="ko-KR">
                <a:cs typeface="Arial"/>
              </a:rPr>
              <a:t>,</a:t>
            </a:r>
            <a:r>
              <a:rPr lang="ko-KR">
                <a:cs typeface="Arial"/>
              </a:rPr>
              <a:t> 마늘</a:t>
            </a:r>
            <a:r>
              <a:rPr lang="en-US" altLang="ko-KR">
                <a:cs typeface="Arial"/>
              </a:rPr>
              <a:t>,</a:t>
            </a:r>
            <a:r>
              <a:rPr lang="ko-KR">
                <a:cs typeface="Arial"/>
              </a:rPr>
              <a:t> 계란" </a:t>
            </a:r>
          </a:p>
          <a:p>
            <a:r>
              <a:rPr lang="en-US" altLang="ko-KR" b="1" err="1">
                <a:cs typeface="Arial"/>
              </a:rPr>
              <a:t>비요리관련</a:t>
            </a:r>
            <a:r>
              <a:rPr lang="en-US" altLang="ko-KR" b="1">
                <a:cs typeface="Arial"/>
              </a:rPr>
              <a:t> </a:t>
            </a:r>
            <a:r>
              <a:rPr lang="en-US" altLang="ko-KR" b="1" err="1">
                <a:cs typeface="Arial"/>
              </a:rPr>
              <a:t>질문</a:t>
            </a:r>
            <a:r>
              <a:rPr lang="en-US" altLang="ko-KR" b="1">
                <a:cs typeface="Arial"/>
              </a:rPr>
              <a:t>:</a:t>
            </a:r>
          </a:p>
          <a:p>
            <a:r>
              <a:rPr lang="en-US" altLang="ko-KR">
                <a:cs typeface="Arial"/>
              </a:rPr>
              <a:t> ex) "</a:t>
            </a:r>
            <a:r>
              <a:rPr lang="en-US" altLang="ko-KR" err="1">
                <a:cs typeface="Arial"/>
              </a:rPr>
              <a:t>오늘</a:t>
            </a:r>
            <a:r>
              <a:rPr lang="en-US" altLang="ko-KR">
                <a:cs typeface="Arial"/>
              </a:rPr>
              <a:t> </a:t>
            </a:r>
            <a:r>
              <a:rPr lang="en-US" altLang="ko-KR" err="1">
                <a:cs typeface="Arial"/>
              </a:rPr>
              <a:t>날씨는</a:t>
            </a:r>
            <a:r>
              <a:rPr lang="en-US" altLang="ko-KR">
                <a:cs typeface="Arial"/>
              </a:rPr>
              <a:t>?"</a:t>
            </a:r>
          </a:p>
          <a:p>
            <a:r>
              <a:rPr lang="en-US" altLang="ko-KR">
                <a:cs typeface="Arial"/>
              </a:rPr>
              <a:t> ex) "</a:t>
            </a:r>
            <a:r>
              <a:rPr lang="en-US" altLang="ko-KR" err="1">
                <a:cs typeface="Arial"/>
              </a:rPr>
              <a:t>날씨</a:t>
            </a:r>
            <a:r>
              <a:rPr lang="en-US" altLang="ko-KR">
                <a:cs typeface="Arial"/>
              </a:rPr>
              <a:t>."</a:t>
            </a:r>
          </a:p>
          <a:p>
            <a:r>
              <a:rPr lang="en-US" altLang="ko-KR" b="1" err="1">
                <a:cs typeface="Arial"/>
              </a:rPr>
              <a:t>요리</a:t>
            </a:r>
            <a:r>
              <a:rPr lang="en-US" altLang="ko-KR" b="1">
                <a:cs typeface="Arial"/>
              </a:rPr>
              <a:t> </a:t>
            </a:r>
            <a:r>
              <a:rPr lang="en-US" altLang="ko-KR" b="1" err="1">
                <a:cs typeface="Arial"/>
              </a:rPr>
              <a:t>종류별</a:t>
            </a:r>
            <a:r>
              <a:rPr lang="en-US" altLang="ko-KR" b="1">
                <a:cs typeface="Arial"/>
              </a:rPr>
              <a:t>(</a:t>
            </a:r>
            <a:r>
              <a:rPr lang="en-US" altLang="ko-KR" b="1" err="1">
                <a:cs typeface="Arial"/>
              </a:rPr>
              <a:t>한식</a:t>
            </a:r>
            <a:r>
              <a:rPr lang="en-US" altLang="ko-KR" b="1">
                <a:cs typeface="Arial"/>
              </a:rPr>
              <a:t>/</a:t>
            </a:r>
            <a:r>
              <a:rPr lang="en-US" altLang="ko-KR" b="1" err="1">
                <a:cs typeface="Arial"/>
              </a:rPr>
              <a:t>양식</a:t>
            </a:r>
            <a:r>
              <a:rPr lang="en-US" altLang="ko-KR" b="1">
                <a:cs typeface="Arial"/>
              </a:rPr>
              <a:t>/</a:t>
            </a:r>
            <a:r>
              <a:rPr lang="en-US" altLang="ko-KR" b="1" err="1">
                <a:cs typeface="Arial"/>
              </a:rPr>
              <a:t>일식</a:t>
            </a:r>
            <a:r>
              <a:rPr lang="en-US" altLang="ko-KR" b="1">
                <a:cs typeface="Arial"/>
              </a:rPr>
              <a:t>/</a:t>
            </a:r>
            <a:r>
              <a:rPr lang="en-US" altLang="ko-KR" b="1" err="1">
                <a:cs typeface="Arial"/>
              </a:rPr>
              <a:t>중식</a:t>
            </a:r>
            <a:r>
              <a:rPr lang="en-US" altLang="ko-KR" b="1">
                <a:cs typeface="Arial"/>
              </a:rPr>
              <a:t>) </a:t>
            </a:r>
            <a:r>
              <a:rPr lang="en-US" altLang="ko-KR" b="1" err="1">
                <a:cs typeface="Arial"/>
              </a:rPr>
              <a:t>추천</a:t>
            </a:r>
            <a:r>
              <a:rPr lang="en-US" altLang="ko-KR" b="1">
                <a:cs typeface="Arial"/>
              </a:rPr>
              <a:t> </a:t>
            </a:r>
            <a:r>
              <a:rPr lang="en-US" altLang="ko-KR" b="1" err="1">
                <a:cs typeface="Arial"/>
              </a:rPr>
              <a:t>유도</a:t>
            </a:r>
            <a:r>
              <a:rPr lang="en-US" altLang="ko-KR" b="1">
                <a:cs typeface="Arial"/>
              </a:rPr>
              <a:t> </a:t>
            </a:r>
            <a:r>
              <a:rPr lang="en-US" altLang="ko-KR" b="1" err="1">
                <a:cs typeface="Arial"/>
              </a:rPr>
              <a:t>질문</a:t>
            </a:r>
            <a:r>
              <a:rPr lang="en-US" altLang="ko-KR" b="1">
                <a:cs typeface="Arial"/>
              </a:rPr>
              <a:t>: (</a:t>
            </a:r>
            <a:r>
              <a:rPr lang="en-US" altLang="ko-KR" b="1" err="1">
                <a:cs typeface="Arial"/>
              </a:rPr>
              <a:t>현재</a:t>
            </a:r>
            <a:r>
              <a:rPr lang="en-US" altLang="ko-KR" b="1">
                <a:cs typeface="Arial"/>
              </a:rPr>
              <a:t> 이 </a:t>
            </a:r>
            <a:r>
              <a:rPr lang="en-US" altLang="ko-KR" b="1" err="1">
                <a:cs typeface="Arial"/>
              </a:rPr>
              <a:t>부분은</a:t>
            </a:r>
            <a:r>
              <a:rPr lang="en-US" altLang="ko-KR" b="1">
                <a:cs typeface="Arial"/>
              </a:rPr>
              <a:t> </a:t>
            </a:r>
            <a:r>
              <a:rPr lang="en-US" altLang="ko-KR" b="1" err="1">
                <a:cs typeface="Arial"/>
              </a:rPr>
              <a:t>아직</a:t>
            </a:r>
            <a:r>
              <a:rPr lang="en-US" altLang="ko-KR" b="1">
                <a:cs typeface="Arial"/>
              </a:rPr>
              <a:t> </a:t>
            </a:r>
            <a:r>
              <a:rPr lang="en-US" altLang="ko-KR" b="1" err="1">
                <a:cs typeface="Arial"/>
              </a:rPr>
              <a:t>미구현</a:t>
            </a:r>
            <a:r>
              <a:rPr lang="en-US" altLang="ko-KR" b="1">
                <a:cs typeface="Arial"/>
              </a:rPr>
              <a:t>)</a:t>
            </a:r>
          </a:p>
          <a:p>
            <a:r>
              <a:rPr lang="en-US" altLang="ko-KR">
                <a:cs typeface="Arial"/>
              </a:rPr>
              <a:t> ex) "</a:t>
            </a:r>
            <a:r>
              <a:rPr lang="en-US" altLang="ko-KR" err="1">
                <a:cs typeface="Arial"/>
              </a:rPr>
              <a:t>한식</a:t>
            </a:r>
            <a:r>
              <a:rPr lang="en-US" altLang="ko-KR">
                <a:cs typeface="Arial"/>
              </a:rPr>
              <a:t> </a:t>
            </a:r>
            <a:r>
              <a:rPr lang="en-US" altLang="ko-KR" err="1">
                <a:cs typeface="Arial"/>
              </a:rPr>
              <a:t>아무거나</a:t>
            </a:r>
            <a:r>
              <a:rPr lang="en-US" altLang="ko-KR">
                <a:cs typeface="Arial"/>
              </a:rPr>
              <a:t> </a:t>
            </a:r>
            <a:r>
              <a:rPr lang="en-US" altLang="ko-KR" err="1">
                <a:cs typeface="Arial"/>
              </a:rPr>
              <a:t>추천해줘</a:t>
            </a:r>
            <a:r>
              <a:rPr lang="en-US" altLang="ko-KR">
                <a:cs typeface="Arial"/>
              </a:rPr>
              <a:t>"</a:t>
            </a:r>
          </a:p>
          <a:p>
            <a:r>
              <a:rPr lang="en-US" altLang="ko-KR">
                <a:cs typeface="Arial"/>
              </a:rPr>
              <a:t> ex) "</a:t>
            </a:r>
            <a:r>
              <a:rPr lang="en-US" altLang="ko-KR" err="1">
                <a:cs typeface="Arial"/>
              </a:rPr>
              <a:t>양식</a:t>
            </a:r>
            <a:r>
              <a:rPr lang="en-US" altLang="ko-KR">
                <a:cs typeface="Arial"/>
              </a:rPr>
              <a:t> </a:t>
            </a:r>
            <a:r>
              <a:rPr lang="en-US" altLang="ko-KR" err="1">
                <a:cs typeface="Arial"/>
              </a:rPr>
              <a:t>추천좀</a:t>
            </a:r>
            <a:r>
              <a:rPr lang="en-US" altLang="ko-KR">
                <a:cs typeface="Arial"/>
              </a:rPr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23597473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EFD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193464" y="347347"/>
            <a:ext cx="15632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02 </a:t>
            </a:r>
            <a:r>
              <a:rPr lang="ko-KR" altLang="en-US" sz="2000" b="1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주제</a:t>
            </a:r>
            <a:r>
              <a:rPr lang="en-US" altLang="ko-KR" sz="2000" b="1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000" b="1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설명</a:t>
            </a:r>
            <a:endParaRPr lang="en-US" altLang="ko-KR" sz="2000" b="1">
              <a:solidFill>
                <a:schemeClr val="bg2">
                  <a:lumMod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34" name="그룹 33"/>
          <p:cNvGrpSpPr/>
          <p:nvPr/>
        </p:nvGrpSpPr>
        <p:grpSpPr>
          <a:xfrm flipH="1">
            <a:off x="11374568" y="0"/>
            <a:ext cx="579033" cy="1227831"/>
            <a:chOff x="1066216" y="-1"/>
            <a:chExt cx="2336201" cy="4953878"/>
          </a:xfrm>
          <a:effectLst>
            <a:outerShdw dist="12700" dir="2700000" algn="tl" rotWithShape="0">
              <a:schemeClr val="accent4">
                <a:lumMod val="10000"/>
                <a:alpha val="40000"/>
              </a:schemeClr>
            </a:outerShdw>
          </a:effectLst>
        </p:grpSpPr>
        <p:grpSp>
          <p:nvGrpSpPr>
            <p:cNvPr id="45" name="그룹 44"/>
            <p:cNvGrpSpPr/>
            <p:nvPr/>
          </p:nvGrpSpPr>
          <p:grpSpPr>
            <a:xfrm>
              <a:off x="1066216" y="-1"/>
              <a:ext cx="2336201" cy="4953878"/>
              <a:chOff x="662180" y="-1"/>
              <a:chExt cx="1884872" cy="4242180"/>
            </a:xfrm>
            <a:solidFill>
              <a:schemeClr val="accent2"/>
            </a:solidFill>
          </p:grpSpPr>
          <p:sp>
            <p:nvSpPr>
              <p:cNvPr id="50" name="오각형 49"/>
              <p:cNvSpPr/>
              <p:nvPr/>
            </p:nvSpPr>
            <p:spPr>
              <a:xfrm rot="5400000">
                <a:off x="-516474" y="1178653"/>
                <a:ext cx="4242180" cy="1884872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cxnSp>
            <p:nvCxnSpPr>
              <p:cNvPr id="51" name="직선 연결선 50"/>
              <p:cNvCxnSpPr/>
              <p:nvPr/>
            </p:nvCxnSpPr>
            <p:spPr>
              <a:xfrm>
                <a:off x="793708" y="3111827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/>
              <p:cNvCxnSpPr/>
              <p:nvPr/>
            </p:nvCxnSpPr>
            <p:spPr>
              <a:xfrm>
                <a:off x="793708" y="710870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6" name="그룹 45"/>
            <p:cNvGrpSpPr/>
            <p:nvPr/>
          </p:nvGrpSpPr>
          <p:grpSpPr>
            <a:xfrm>
              <a:off x="1521331" y="1246594"/>
              <a:ext cx="1660292" cy="1960794"/>
              <a:chOff x="5827464" y="1399010"/>
              <a:chExt cx="4436091" cy="5238997"/>
            </a:xfrm>
          </p:grpSpPr>
          <p:pic>
            <p:nvPicPr>
              <p:cNvPr id="47" name="그림 46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154" t="7721" r="14157" b="19442"/>
              <a:stretch/>
            </p:blipFill>
            <p:spPr>
              <a:xfrm>
                <a:off x="5827464" y="1399010"/>
                <a:ext cx="4436091" cy="5238997"/>
              </a:xfrm>
              <a:prstGeom prst="rect">
                <a:avLst/>
              </a:prstGeom>
              <a:effectLst>
                <a:outerShdw dist="254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48" name="그림 47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3186" t="85302" r="14157" b="-2883"/>
              <a:stretch/>
            </p:blipFill>
            <p:spPr>
              <a:xfrm>
                <a:off x="6036693" y="4313065"/>
                <a:ext cx="1598429" cy="35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96F7D3C2-0443-E852-96EC-F54D3C5780D1}"/>
              </a:ext>
            </a:extLst>
          </p:cNvPr>
          <p:cNvGrpSpPr/>
          <p:nvPr/>
        </p:nvGrpSpPr>
        <p:grpSpPr>
          <a:xfrm>
            <a:off x="1316037" y="1531408"/>
            <a:ext cx="9559926" cy="4190671"/>
            <a:chOff x="1565274" y="1384263"/>
            <a:chExt cx="9559926" cy="4190671"/>
          </a:xfrm>
        </p:grpSpPr>
        <p:sp>
          <p:nvSpPr>
            <p:cNvPr id="69" name="TextBox 68"/>
            <p:cNvSpPr txBox="1"/>
            <p:nvPr/>
          </p:nvSpPr>
          <p:spPr>
            <a:xfrm>
              <a:off x="1875950" y="3769617"/>
              <a:ext cx="508023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>
                  <a:solidFill>
                    <a:schemeClr val="accent4">
                      <a:lumMod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내가 가지고 있는 재료의 맞춤 요리 레시피 제공</a:t>
              </a: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1875949" y="4276052"/>
              <a:ext cx="9249251" cy="1298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사용자가 가진 재료를 입력하면</a:t>
              </a:r>
              <a:r>
                <a:rPr lang="en-US" altLang="ko-KR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r>
                <a:rPr lang="ko-KR" altLang="en-US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그 재료로 만들 수 있는 요리와 레시피를 제공하는 서비스</a:t>
              </a:r>
              <a:endPara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양식</a:t>
              </a:r>
              <a:r>
                <a:rPr lang="en-US" altLang="ko-KR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, </a:t>
              </a:r>
              <a:r>
                <a:rPr lang="ko-KR" altLang="en-US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중식</a:t>
              </a:r>
              <a:r>
                <a:rPr lang="en-US" altLang="ko-KR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, </a:t>
              </a:r>
              <a:r>
                <a:rPr lang="ko-KR" altLang="en-US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일식</a:t>
              </a:r>
              <a:r>
                <a:rPr lang="en-US" altLang="ko-KR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, </a:t>
              </a:r>
              <a:r>
                <a:rPr lang="ko-KR" altLang="en-US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한식 등 다양한 분야를 포괄하여</a:t>
              </a:r>
              <a:r>
                <a:rPr lang="en-US" altLang="ko-KR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r>
                <a:rPr lang="ko-KR" altLang="en-US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사용자에게 폭넓은 선택지를 제공</a:t>
              </a:r>
              <a:endPara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요리의 다양성을 제공하고</a:t>
              </a:r>
              <a:r>
                <a:rPr lang="en-US" altLang="ko-KR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r>
                <a:rPr lang="ko-KR" altLang="en-US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동시에 식재료의 활용도를 극대화하여 식품 낭비를 줄이는 데에 기여</a:t>
              </a:r>
            </a:p>
          </p:txBody>
        </p:sp>
        <p:cxnSp>
          <p:nvCxnSpPr>
            <p:cNvPr id="72" name="직선 연결선 71"/>
            <p:cNvCxnSpPr>
              <a:cxnSpLocks/>
            </p:cNvCxnSpPr>
            <p:nvPr/>
          </p:nvCxnSpPr>
          <p:spPr>
            <a:xfrm>
              <a:off x="1565274" y="3525139"/>
              <a:ext cx="9559926" cy="0"/>
            </a:xfrm>
            <a:prstGeom prst="line">
              <a:avLst/>
            </a:prstGeom>
            <a:ln>
              <a:solidFill>
                <a:schemeClr val="accent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0CD32A33-D793-31B9-7661-F0101AF6AF2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98114" y="2697838"/>
              <a:ext cx="554744" cy="5547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A4193C39-6B07-D0EF-12B9-A6E74388C4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2925" y="1697496"/>
              <a:ext cx="1260000" cy="12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6A04FA39-8165-605F-D809-9BF94E3567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75950" y="1697496"/>
              <a:ext cx="1260000" cy="12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57B533DC-C1E5-837E-770B-7409BCFA7B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11678" y="1967496"/>
              <a:ext cx="720000" cy="72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8">
              <a:extLst>
                <a:ext uri="{FF2B5EF4-FFF2-40B4-BE49-F238E27FC236}">
                  <a16:creationId xmlns:a16="http://schemas.microsoft.com/office/drawing/2014/main" id="{1B6FAA4C-B8C9-CCEF-D5FB-52176996BF0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15486" y="1964939"/>
              <a:ext cx="720000" cy="72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" name="Picture 2">
              <a:extLst>
                <a:ext uri="{FF2B5EF4-FFF2-40B4-BE49-F238E27FC236}">
                  <a16:creationId xmlns:a16="http://schemas.microsoft.com/office/drawing/2014/main" id="{6DCE0E62-E506-94B9-7F0F-A8426BDA567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70569" y="2697838"/>
              <a:ext cx="554744" cy="5547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98" name="Picture 2">
              <a:extLst>
                <a:ext uri="{FF2B5EF4-FFF2-40B4-BE49-F238E27FC236}">
                  <a16:creationId xmlns:a16="http://schemas.microsoft.com/office/drawing/2014/main" id="{7F446A8B-8487-AFC4-472F-3A0318B00E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68047" y="1697496"/>
              <a:ext cx="1260000" cy="12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0" name="Picture 4">
              <a:extLst>
                <a:ext uri="{FF2B5EF4-FFF2-40B4-BE49-F238E27FC236}">
                  <a16:creationId xmlns:a16="http://schemas.microsoft.com/office/drawing/2014/main" id="{FFDF7D41-B219-19B0-17C5-BDA37406BEF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94478" y="1392526"/>
              <a:ext cx="554400" cy="554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" name="Picture 4">
              <a:extLst>
                <a:ext uri="{FF2B5EF4-FFF2-40B4-BE49-F238E27FC236}">
                  <a16:creationId xmlns:a16="http://schemas.microsoft.com/office/drawing/2014/main" id="{B4A24AAF-50C3-5F9C-B078-AB619DA86FF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98458" y="1392526"/>
              <a:ext cx="554400" cy="554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45842A61-A45A-D38B-5C39-FC772CC3CA1B}"/>
                </a:ext>
              </a:extLst>
            </p:cNvPr>
            <p:cNvSpPr/>
            <p:nvPr/>
          </p:nvSpPr>
          <p:spPr>
            <a:xfrm>
              <a:off x="1565274" y="1384263"/>
              <a:ext cx="1881352" cy="1881352"/>
            </a:xfrm>
            <a:prstGeom prst="ellipse">
              <a:avLst/>
            </a:prstGeom>
            <a:noFill/>
            <a:ln w="254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E45B633F-FF42-EB69-3C58-8BB86DE2C9DD}"/>
                </a:ext>
              </a:extLst>
            </p:cNvPr>
            <p:cNvSpPr/>
            <p:nvPr/>
          </p:nvSpPr>
          <p:spPr>
            <a:xfrm>
              <a:off x="5273165" y="1384263"/>
              <a:ext cx="1881352" cy="1881352"/>
            </a:xfrm>
            <a:prstGeom prst="ellipse">
              <a:avLst/>
            </a:prstGeom>
            <a:noFill/>
            <a:ln w="254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C6DAED23-B330-CD32-085E-C19F433544EE}"/>
                </a:ext>
              </a:extLst>
            </p:cNvPr>
            <p:cNvSpPr/>
            <p:nvPr/>
          </p:nvSpPr>
          <p:spPr>
            <a:xfrm>
              <a:off x="9157371" y="1384263"/>
              <a:ext cx="1881352" cy="1881352"/>
            </a:xfrm>
            <a:prstGeom prst="ellipse">
              <a:avLst/>
            </a:prstGeom>
            <a:noFill/>
            <a:ln w="254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706ACBA1-CF8D-1F84-6CFC-C2896BFB2BCD}"/>
              </a:ext>
            </a:extLst>
          </p:cNvPr>
          <p:cNvSpPr/>
          <p:nvPr/>
        </p:nvSpPr>
        <p:spPr>
          <a:xfrm>
            <a:off x="0" y="184002"/>
            <a:ext cx="104775" cy="7905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0646992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7CA3FB0B-226B-9A89-9303-2CB9490771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6" name="그룹 2055">
            <a:extLst>
              <a:ext uri="{FF2B5EF4-FFF2-40B4-BE49-F238E27FC236}">
                <a16:creationId xmlns:a16="http://schemas.microsoft.com/office/drawing/2014/main" id="{A6B05300-4107-6BBF-2611-8C6EF5FB4400}"/>
              </a:ext>
            </a:extLst>
          </p:cNvPr>
          <p:cNvGrpSpPr/>
          <p:nvPr/>
        </p:nvGrpSpPr>
        <p:grpSpPr>
          <a:xfrm flipH="1">
            <a:off x="11374568" y="0"/>
            <a:ext cx="579033" cy="1227831"/>
            <a:chOff x="1066216" y="-1"/>
            <a:chExt cx="2336201" cy="4953878"/>
          </a:xfrm>
          <a:effectLst>
            <a:outerShdw dist="12700" dir="2700000" algn="tl" rotWithShape="0">
              <a:schemeClr val="accent4">
                <a:lumMod val="10000"/>
                <a:alpha val="40000"/>
              </a:schemeClr>
            </a:outerShdw>
          </a:effectLst>
        </p:grpSpPr>
        <p:grpSp>
          <p:nvGrpSpPr>
            <p:cNvPr id="2057" name="그룹 2056">
              <a:extLst>
                <a:ext uri="{FF2B5EF4-FFF2-40B4-BE49-F238E27FC236}">
                  <a16:creationId xmlns:a16="http://schemas.microsoft.com/office/drawing/2014/main" id="{0E6970CF-EF27-C6C2-F57A-6DC64FFAAE83}"/>
                </a:ext>
              </a:extLst>
            </p:cNvPr>
            <p:cNvGrpSpPr/>
            <p:nvPr/>
          </p:nvGrpSpPr>
          <p:grpSpPr>
            <a:xfrm>
              <a:off x="1066216" y="-1"/>
              <a:ext cx="2336201" cy="4953878"/>
              <a:chOff x="662180" y="-1"/>
              <a:chExt cx="1884872" cy="4242180"/>
            </a:xfrm>
            <a:solidFill>
              <a:schemeClr val="accent2"/>
            </a:solidFill>
          </p:grpSpPr>
          <p:sp>
            <p:nvSpPr>
              <p:cNvPr id="2061" name="오각형 49">
                <a:extLst>
                  <a:ext uri="{FF2B5EF4-FFF2-40B4-BE49-F238E27FC236}">
                    <a16:creationId xmlns:a16="http://schemas.microsoft.com/office/drawing/2014/main" id="{F1F41C89-251F-2A1D-BD2D-28D9FB20953B}"/>
                  </a:ext>
                </a:extLst>
              </p:cNvPr>
              <p:cNvSpPr/>
              <p:nvPr/>
            </p:nvSpPr>
            <p:spPr>
              <a:xfrm rot="5400000">
                <a:off x="-516474" y="1178653"/>
                <a:ext cx="4242180" cy="1884872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/>
                  <a:ea typeface="나눔바른고딕"/>
                  <a:cs typeface="+mn-cs"/>
                </a:endParaRPr>
              </a:p>
            </p:txBody>
          </p:sp>
          <p:cxnSp>
            <p:nvCxnSpPr>
              <p:cNvPr id="2062" name="직선 연결선 2061">
                <a:extLst>
                  <a:ext uri="{FF2B5EF4-FFF2-40B4-BE49-F238E27FC236}">
                    <a16:creationId xmlns:a16="http://schemas.microsoft.com/office/drawing/2014/main" id="{16E0BD0E-D743-DB10-BD47-FA196A00DC5D}"/>
                  </a:ext>
                </a:extLst>
              </p:cNvPr>
              <p:cNvCxnSpPr/>
              <p:nvPr/>
            </p:nvCxnSpPr>
            <p:spPr>
              <a:xfrm>
                <a:off x="793708" y="3111827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3" name="직선 연결선 2062">
                <a:extLst>
                  <a:ext uri="{FF2B5EF4-FFF2-40B4-BE49-F238E27FC236}">
                    <a16:creationId xmlns:a16="http://schemas.microsoft.com/office/drawing/2014/main" id="{7FB1994D-9DE4-E65E-1B69-720BEF920400}"/>
                  </a:ext>
                </a:extLst>
              </p:cNvPr>
              <p:cNvCxnSpPr/>
              <p:nvPr/>
            </p:nvCxnSpPr>
            <p:spPr>
              <a:xfrm>
                <a:off x="793708" y="710870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58" name="그룹 2057">
              <a:extLst>
                <a:ext uri="{FF2B5EF4-FFF2-40B4-BE49-F238E27FC236}">
                  <a16:creationId xmlns:a16="http://schemas.microsoft.com/office/drawing/2014/main" id="{79565780-B7B7-3892-A203-DBBD67C9A4BE}"/>
                </a:ext>
              </a:extLst>
            </p:cNvPr>
            <p:cNvGrpSpPr/>
            <p:nvPr/>
          </p:nvGrpSpPr>
          <p:grpSpPr>
            <a:xfrm>
              <a:off x="1521331" y="1246594"/>
              <a:ext cx="1660292" cy="1960794"/>
              <a:chOff x="5827464" y="1399010"/>
              <a:chExt cx="4436091" cy="5238997"/>
            </a:xfrm>
          </p:grpSpPr>
          <p:pic>
            <p:nvPicPr>
              <p:cNvPr id="2059" name="그림 2058">
                <a:extLst>
                  <a:ext uri="{FF2B5EF4-FFF2-40B4-BE49-F238E27FC236}">
                    <a16:creationId xmlns:a16="http://schemas.microsoft.com/office/drawing/2014/main" id="{DBE9E40F-15AA-B409-678E-00B742B5393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154" t="7721" r="14157" b="19442"/>
              <a:stretch/>
            </p:blipFill>
            <p:spPr>
              <a:xfrm>
                <a:off x="5827464" y="1399010"/>
                <a:ext cx="4436091" cy="5238997"/>
              </a:xfrm>
              <a:prstGeom prst="rect">
                <a:avLst/>
              </a:prstGeom>
              <a:effectLst>
                <a:outerShdw dist="254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2060" name="그림 2059">
                <a:extLst>
                  <a:ext uri="{FF2B5EF4-FFF2-40B4-BE49-F238E27FC236}">
                    <a16:creationId xmlns:a16="http://schemas.microsoft.com/office/drawing/2014/main" id="{DC59556C-707C-9459-E54A-5B4CC56CF63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3186" t="85302" r="14157" b="-2883"/>
              <a:stretch/>
            </p:blipFill>
            <p:spPr>
              <a:xfrm>
                <a:off x="6036693" y="4313065"/>
                <a:ext cx="1598429" cy="35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B972F0B6-47DA-0663-F878-BF5A1C7A5783}"/>
              </a:ext>
            </a:extLst>
          </p:cNvPr>
          <p:cNvSpPr/>
          <p:nvPr/>
        </p:nvSpPr>
        <p:spPr>
          <a:xfrm>
            <a:off x="0" y="184002"/>
            <a:ext cx="104775" cy="7905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3CC1D33-0884-50ED-13FB-52681EE3B666}"/>
              </a:ext>
            </a:extLst>
          </p:cNvPr>
          <p:cNvSpPr txBox="1"/>
          <p:nvPr/>
        </p:nvSpPr>
        <p:spPr>
          <a:xfrm>
            <a:off x="193464" y="347347"/>
            <a:ext cx="11208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F2F2F2">
                    <a:lumMod val="25000"/>
                  </a:srgb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진행내용</a:t>
            </a:r>
            <a:endParaRPr kumimoji="0" lang="en-US" altLang="ko-KR" sz="2000" b="1" i="0" u="none" strike="noStrike" kern="1200" cap="none" spc="0" normalizeH="0" baseline="0" noProof="0">
              <a:ln>
                <a:noFill/>
              </a:ln>
              <a:solidFill>
                <a:srgbClr val="F2F2F2">
                  <a:lumMod val="25000"/>
                </a:srgbClr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ABCFE36-B3EB-24FA-B837-853987535F07}"/>
              </a:ext>
            </a:extLst>
          </p:cNvPr>
          <p:cNvSpPr txBox="1"/>
          <p:nvPr/>
        </p:nvSpPr>
        <p:spPr>
          <a:xfrm>
            <a:off x="1402973" y="362736"/>
            <a:ext cx="4600687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defRPr/>
            </a:pPr>
            <a:r>
              <a:rPr lang="en-US" altLang="ko-KR">
                <a:latin typeface="나눔스퀘어OTF_ac ExtraBold"/>
              </a:rPr>
              <a:t>4. 각 </a:t>
            </a:r>
            <a:r>
              <a:rPr lang="en-US" altLang="ko-KR" err="1">
                <a:latin typeface="나눔스퀘어OTF_ac ExtraBold"/>
              </a:rPr>
              <a:t>모델의</a:t>
            </a:r>
            <a:r>
              <a:rPr lang="en-US" altLang="ko-KR">
                <a:latin typeface="나눔스퀘어OTF_ac ExtraBold"/>
              </a:rPr>
              <a:t> </a:t>
            </a:r>
            <a:r>
              <a:rPr lang="en-US" altLang="ko-KR" err="1">
                <a:latin typeface="나눔스퀘어OTF_ac ExtraBold"/>
              </a:rPr>
              <a:t>학습</a:t>
            </a:r>
            <a:r>
              <a:rPr lang="en-US" altLang="ko-KR">
                <a:latin typeface="나눔스퀘어OTF_ac ExtraBold"/>
              </a:rPr>
              <a:t> </a:t>
            </a:r>
            <a:r>
              <a:rPr lang="en-US" altLang="ko-KR" err="1">
                <a:latin typeface="나눔스퀘어OTF_ac ExtraBold"/>
              </a:rPr>
              <a:t>진행</a:t>
            </a:r>
            <a:r>
              <a:rPr lang="en-US" altLang="ko-KR">
                <a:latin typeface="나눔스퀘어OTF_ac ExtraBold"/>
              </a:rPr>
              <a:t> </a:t>
            </a:r>
            <a:r>
              <a:rPr lang="en-US" altLang="ko-KR" err="1">
                <a:latin typeface="나눔스퀘어OTF_ac ExtraBold"/>
              </a:rPr>
              <a:t>방법</a:t>
            </a:r>
          </a:p>
        </p:txBody>
      </p:sp>
      <p:pic>
        <p:nvPicPr>
          <p:cNvPr id="4" name="그림 3" descr="텍스트, 스크린샷, 디스플레이, 소프트웨어이(가) 표시된 사진&#10;&#10;자동 생성된 설명">
            <a:extLst>
              <a:ext uri="{FF2B5EF4-FFF2-40B4-BE49-F238E27FC236}">
                <a16:creationId xmlns:a16="http://schemas.microsoft.com/office/drawing/2014/main" id="{938017BC-95D2-F23F-F2EC-559E270BD4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593" y="1166864"/>
            <a:ext cx="7460074" cy="489116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CC5EB44-15C8-0FF3-6BD0-E26C6B67B4ED}"/>
              </a:ext>
            </a:extLst>
          </p:cNvPr>
          <p:cNvSpPr txBox="1"/>
          <p:nvPr/>
        </p:nvSpPr>
        <p:spPr>
          <a:xfrm>
            <a:off x="8353777" y="1241777"/>
            <a:ext cx="3405481" cy="480131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>
                <a:cs typeface="Arial"/>
              </a:rPr>
              <a:t>사용자의 질문의 의도나 문맥을 이해하고 응답을 할 수 있는 </a:t>
            </a:r>
            <a:r>
              <a:rPr lang="ko-KR" altLang="en-US" err="1">
                <a:cs typeface="Arial"/>
              </a:rPr>
              <a:t>모델을만들고</a:t>
            </a:r>
            <a:r>
              <a:rPr lang="ko-KR" altLang="en-US">
                <a:cs typeface="Arial"/>
              </a:rPr>
              <a:t> 싶었으나, 해당 관련 지식 부족.</a:t>
            </a:r>
            <a:endParaRPr lang="ko-KR"/>
          </a:p>
          <a:p>
            <a:endParaRPr lang="ko-KR" altLang="en-US">
              <a:cs typeface="Arial"/>
            </a:endParaRPr>
          </a:p>
          <a:p>
            <a:r>
              <a:rPr lang="ko-KR" altLang="en-US">
                <a:cs typeface="Arial"/>
              </a:rPr>
              <a:t>"질문-답" </a:t>
            </a:r>
            <a:r>
              <a:rPr lang="ko-KR" altLang="en-US" err="1">
                <a:cs typeface="Arial"/>
              </a:rPr>
              <a:t>으로</a:t>
            </a:r>
            <a:r>
              <a:rPr lang="ko-KR" altLang="en-US">
                <a:cs typeface="Arial"/>
              </a:rPr>
              <a:t> 이뤄진 데이터 셋을 통으로 학습시키는 방식을 선택. </a:t>
            </a:r>
            <a:endParaRPr lang="ko-KR"/>
          </a:p>
          <a:p>
            <a:endParaRPr lang="ko-KR" altLang="en-US">
              <a:cs typeface="Arial"/>
            </a:endParaRPr>
          </a:p>
          <a:p>
            <a:endParaRPr lang="ko-KR" altLang="en-US">
              <a:cs typeface="Arial"/>
            </a:endParaRPr>
          </a:p>
          <a:p>
            <a:endParaRPr lang="ko-KR" altLang="en-US">
              <a:cs typeface="Arial"/>
            </a:endParaRPr>
          </a:p>
          <a:p>
            <a:endParaRPr lang="ko-KR" altLang="en-US">
              <a:cs typeface="Arial"/>
            </a:endParaRPr>
          </a:p>
          <a:p>
            <a:endParaRPr lang="ko-KR" altLang="en-US">
              <a:cs typeface="Arial"/>
            </a:endParaRPr>
          </a:p>
          <a:p>
            <a:endParaRPr lang="ko-KR" altLang="en-US">
              <a:cs typeface="Arial"/>
            </a:endParaRPr>
          </a:p>
          <a:p>
            <a:endParaRPr lang="ko-KR" altLang="en-US">
              <a:cs typeface="Arial"/>
            </a:endParaRPr>
          </a:p>
          <a:p>
            <a:endParaRPr lang="ko-KR" altLang="en-US">
              <a:cs typeface="Arial"/>
            </a:endParaRPr>
          </a:p>
          <a:p>
            <a:endParaRPr lang="ko-KR" altLang="en-US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209404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2E7EEB27-7B2B-7896-A31F-65561A2535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6" name="그룹 2055">
            <a:extLst>
              <a:ext uri="{FF2B5EF4-FFF2-40B4-BE49-F238E27FC236}">
                <a16:creationId xmlns:a16="http://schemas.microsoft.com/office/drawing/2014/main" id="{909CF5F7-512B-B299-EC41-98D157EB7B0A}"/>
              </a:ext>
            </a:extLst>
          </p:cNvPr>
          <p:cNvGrpSpPr/>
          <p:nvPr/>
        </p:nvGrpSpPr>
        <p:grpSpPr>
          <a:xfrm flipH="1">
            <a:off x="11374568" y="0"/>
            <a:ext cx="579033" cy="1227831"/>
            <a:chOff x="1066216" y="-1"/>
            <a:chExt cx="2336201" cy="4953878"/>
          </a:xfrm>
          <a:effectLst>
            <a:outerShdw dist="12700" dir="2700000" algn="tl" rotWithShape="0">
              <a:schemeClr val="accent4">
                <a:lumMod val="10000"/>
                <a:alpha val="40000"/>
              </a:schemeClr>
            </a:outerShdw>
          </a:effectLst>
        </p:grpSpPr>
        <p:grpSp>
          <p:nvGrpSpPr>
            <p:cNvPr id="2057" name="그룹 2056">
              <a:extLst>
                <a:ext uri="{FF2B5EF4-FFF2-40B4-BE49-F238E27FC236}">
                  <a16:creationId xmlns:a16="http://schemas.microsoft.com/office/drawing/2014/main" id="{F84170FC-A737-B557-1BF7-296DB5861541}"/>
                </a:ext>
              </a:extLst>
            </p:cNvPr>
            <p:cNvGrpSpPr/>
            <p:nvPr/>
          </p:nvGrpSpPr>
          <p:grpSpPr>
            <a:xfrm>
              <a:off x="1066216" y="-1"/>
              <a:ext cx="2336201" cy="4953878"/>
              <a:chOff x="662180" y="-1"/>
              <a:chExt cx="1884872" cy="4242180"/>
            </a:xfrm>
            <a:solidFill>
              <a:schemeClr val="accent2"/>
            </a:solidFill>
          </p:grpSpPr>
          <p:sp>
            <p:nvSpPr>
              <p:cNvPr id="2061" name="오각형 49">
                <a:extLst>
                  <a:ext uri="{FF2B5EF4-FFF2-40B4-BE49-F238E27FC236}">
                    <a16:creationId xmlns:a16="http://schemas.microsoft.com/office/drawing/2014/main" id="{23F89DB1-B54C-0B4F-4CCC-4078E33369D1}"/>
                  </a:ext>
                </a:extLst>
              </p:cNvPr>
              <p:cNvSpPr/>
              <p:nvPr/>
            </p:nvSpPr>
            <p:spPr>
              <a:xfrm rot="5400000">
                <a:off x="-516474" y="1178653"/>
                <a:ext cx="4242180" cy="1884872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/>
                  <a:ea typeface="나눔바른고딕"/>
                  <a:cs typeface="+mn-cs"/>
                </a:endParaRPr>
              </a:p>
            </p:txBody>
          </p:sp>
          <p:cxnSp>
            <p:nvCxnSpPr>
              <p:cNvPr id="2062" name="직선 연결선 2061">
                <a:extLst>
                  <a:ext uri="{FF2B5EF4-FFF2-40B4-BE49-F238E27FC236}">
                    <a16:creationId xmlns:a16="http://schemas.microsoft.com/office/drawing/2014/main" id="{DADD2FC8-D94E-B76A-2ABA-F1B9CA22096D}"/>
                  </a:ext>
                </a:extLst>
              </p:cNvPr>
              <p:cNvCxnSpPr/>
              <p:nvPr/>
            </p:nvCxnSpPr>
            <p:spPr>
              <a:xfrm>
                <a:off x="793708" y="3111827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3" name="직선 연결선 2062">
                <a:extLst>
                  <a:ext uri="{FF2B5EF4-FFF2-40B4-BE49-F238E27FC236}">
                    <a16:creationId xmlns:a16="http://schemas.microsoft.com/office/drawing/2014/main" id="{2680A5EF-2B70-7970-E332-D0212786BE3C}"/>
                  </a:ext>
                </a:extLst>
              </p:cNvPr>
              <p:cNvCxnSpPr/>
              <p:nvPr/>
            </p:nvCxnSpPr>
            <p:spPr>
              <a:xfrm>
                <a:off x="793708" y="710870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58" name="그룹 2057">
              <a:extLst>
                <a:ext uri="{FF2B5EF4-FFF2-40B4-BE49-F238E27FC236}">
                  <a16:creationId xmlns:a16="http://schemas.microsoft.com/office/drawing/2014/main" id="{7F40FD71-F700-D491-59D3-07D4F8C535FF}"/>
                </a:ext>
              </a:extLst>
            </p:cNvPr>
            <p:cNvGrpSpPr/>
            <p:nvPr/>
          </p:nvGrpSpPr>
          <p:grpSpPr>
            <a:xfrm>
              <a:off x="1521331" y="1246594"/>
              <a:ext cx="1660292" cy="1960794"/>
              <a:chOff x="5827464" y="1399010"/>
              <a:chExt cx="4436091" cy="5238997"/>
            </a:xfrm>
          </p:grpSpPr>
          <p:pic>
            <p:nvPicPr>
              <p:cNvPr id="2059" name="그림 2058">
                <a:extLst>
                  <a:ext uri="{FF2B5EF4-FFF2-40B4-BE49-F238E27FC236}">
                    <a16:creationId xmlns:a16="http://schemas.microsoft.com/office/drawing/2014/main" id="{5C5E677F-0F71-A005-A643-B24C6A73227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154" t="7721" r="14157" b="19442"/>
              <a:stretch/>
            </p:blipFill>
            <p:spPr>
              <a:xfrm>
                <a:off x="5827464" y="1399010"/>
                <a:ext cx="4436091" cy="5238997"/>
              </a:xfrm>
              <a:prstGeom prst="rect">
                <a:avLst/>
              </a:prstGeom>
              <a:effectLst>
                <a:outerShdw dist="254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2060" name="그림 2059">
                <a:extLst>
                  <a:ext uri="{FF2B5EF4-FFF2-40B4-BE49-F238E27FC236}">
                    <a16:creationId xmlns:a16="http://schemas.microsoft.com/office/drawing/2014/main" id="{6D7DD419-ABF9-7153-F7B0-47401CDF520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3186" t="85302" r="14157" b="-2883"/>
              <a:stretch/>
            </p:blipFill>
            <p:spPr>
              <a:xfrm>
                <a:off x="6036693" y="4313065"/>
                <a:ext cx="1598429" cy="35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73AC6CEE-90C4-3C44-CEDB-8B35B9A02510}"/>
              </a:ext>
            </a:extLst>
          </p:cNvPr>
          <p:cNvSpPr/>
          <p:nvPr/>
        </p:nvSpPr>
        <p:spPr>
          <a:xfrm>
            <a:off x="0" y="184002"/>
            <a:ext cx="104775" cy="7905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0CFC13-C575-A2EB-53B9-972FFE04E96B}"/>
              </a:ext>
            </a:extLst>
          </p:cNvPr>
          <p:cNvSpPr txBox="1"/>
          <p:nvPr/>
        </p:nvSpPr>
        <p:spPr>
          <a:xfrm>
            <a:off x="193464" y="347347"/>
            <a:ext cx="11208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F2F2F2">
                    <a:lumMod val="25000"/>
                  </a:srgb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진행내용</a:t>
            </a:r>
            <a:endParaRPr kumimoji="0" lang="en-US" altLang="ko-KR" sz="2000" b="1" i="0" u="none" strike="noStrike" kern="1200" cap="none" spc="0" normalizeH="0" baseline="0" noProof="0">
              <a:ln>
                <a:noFill/>
              </a:ln>
              <a:solidFill>
                <a:srgbClr val="F2F2F2">
                  <a:lumMod val="25000"/>
                </a:srgbClr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86A9E45-7DB9-7F1D-C8B4-C2F5818FD148}"/>
              </a:ext>
            </a:extLst>
          </p:cNvPr>
          <p:cNvSpPr txBox="1"/>
          <p:nvPr/>
        </p:nvSpPr>
        <p:spPr>
          <a:xfrm>
            <a:off x="1402973" y="362736"/>
            <a:ext cx="4600687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defRPr/>
            </a:pPr>
            <a:r>
              <a:rPr lang="en-US" altLang="ko-KR" dirty="0">
                <a:latin typeface="나눔스퀘어OTF_ac ExtraBold"/>
              </a:rPr>
              <a:t>5. </a:t>
            </a:r>
            <a:r>
              <a:rPr lang="en-US" altLang="ko-KR" dirty="0" err="1">
                <a:latin typeface="나눔스퀘어OTF_ac ExtraBold"/>
              </a:rPr>
              <a:t>챗봇</a:t>
            </a:r>
            <a:r>
              <a:rPr lang="en-US" altLang="ko-KR" dirty="0">
                <a:latin typeface="나눔스퀘어OTF_ac ExtraBold"/>
              </a:rPr>
              <a:t> </a:t>
            </a:r>
            <a:r>
              <a:rPr lang="en-US" altLang="ko-KR" dirty="0" err="1">
                <a:latin typeface="나눔스퀘어OTF_ac ExtraBold"/>
              </a:rPr>
              <a:t>시연</a:t>
            </a:r>
            <a:r>
              <a:rPr lang="en-US" altLang="ko-KR" dirty="0">
                <a:latin typeface="나눔스퀘어OTF_ac ExtraBold"/>
              </a:rPr>
              <a:t> </a:t>
            </a:r>
            <a:r>
              <a:rPr lang="en-US" altLang="ko-KR" dirty="0" err="1">
                <a:latin typeface="나눔스퀘어OTF_ac ExtraBold"/>
              </a:rPr>
              <a:t>모습</a:t>
            </a:r>
            <a:endParaRPr lang="en-US" altLang="ko-KR" dirty="0">
              <a:latin typeface="나눔스퀘어OTF_ac ExtraBol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9DFE84-6F9A-A253-230B-DC2A6D4D2AF9}"/>
              </a:ext>
            </a:extLst>
          </p:cNvPr>
          <p:cNvSpPr txBox="1"/>
          <p:nvPr/>
        </p:nvSpPr>
        <p:spPr>
          <a:xfrm>
            <a:off x="727752" y="1224337"/>
            <a:ext cx="1042826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err="1">
                <a:cs typeface="Arial"/>
              </a:rPr>
              <a:t>요리명</a:t>
            </a:r>
            <a:r>
              <a:rPr lang="ko-KR" altLang="en-US">
                <a:cs typeface="Arial"/>
              </a:rPr>
              <a:t> 기반 질문-1</a:t>
            </a:r>
          </a:p>
        </p:txBody>
      </p:sp>
      <p:pic>
        <p:nvPicPr>
          <p:cNvPr id="4" name="그림 3" descr="텍스트, 스크린샷, 폰트, 디스플레이이(가) 표시된 사진&#10;&#10;자동 생성된 설명">
            <a:extLst>
              <a:ext uri="{FF2B5EF4-FFF2-40B4-BE49-F238E27FC236}">
                <a16:creationId xmlns:a16="http://schemas.microsoft.com/office/drawing/2014/main" id="{54D5FA21-5617-301B-162A-AF9EA9A479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753" y="1671860"/>
            <a:ext cx="11173146" cy="4498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79310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8C98BC4A-824A-9381-2DEF-2863920F41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6" name="그룹 2055">
            <a:extLst>
              <a:ext uri="{FF2B5EF4-FFF2-40B4-BE49-F238E27FC236}">
                <a16:creationId xmlns:a16="http://schemas.microsoft.com/office/drawing/2014/main" id="{EC415C6F-1002-94B1-7E77-6FDAEA5B3680}"/>
              </a:ext>
            </a:extLst>
          </p:cNvPr>
          <p:cNvGrpSpPr/>
          <p:nvPr/>
        </p:nvGrpSpPr>
        <p:grpSpPr>
          <a:xfrm flipH="1">
            <a:off x="11374568" y="0"/>
            <a:ext cx="579033" cy="1227831"/>
            <a:chOff x="1066216" y="-1"/>
            <a:chExt cx="2336201" cy="4953878"/>
          </a:xfrm>
          <a:effectLst>
            <a:outerShdw dist="12700" dir="2700000" algn="tl" rotWithShape="0">
              <a:schemeClr val="accent4">
                <a:lumMod val="10000"/>
                <a:alpha val="40000"/>
              </a:schemeClr>
            </a:outerShdw>
          </a:effectLst>
        </p:grpSpPr>
        <p:grpSp>
          <p:nvGrpSpPr>
            <p:cNvPr id="2057" name="그룹 2056">
              <a:extLst>
                <a:ext uri="{FF2B5EF4-FFF2-40B4-BE49-F238E27FC236}">
                  <a16:creationId xmlns:a16="http://schemas.microsoft.com/office/drawing/2014/main" id="{7900835F-B814-7074-310F-157D59439489}"/>
                </a:ext>
              </a:extLst>
            </p:cNvPr>
            <p:cNvGrpSpPr/>
            <p:nvPr/>
          </p:nvGrpSpPr>
          <p:grpSpPr>
            <a:xfrm>
              <a:off x="1066216" y="-1"/>
              <a:ext cx="2336201" cy="4953878"/>
              <a:chOff x="662180" y="-1"/>
              <a:chExt cx="1884872" cy="4242180"/>
            </a:xfrm>
            <a:solidFill>
              <a:schemeClr val="accent2"/>
            </a:solidFill>
          </p:grpSpPr>
          <p:sp>
            <p:nvSpPr>
              <p:cNvPr id="2061" name="오각형 49">
                <a:extLst>
                  <a:ext uri="{FF2B5EF4-FFF2-40B4-BE49-F238E27FC236}">
                    <a16:creationId xmlns:a16="http://schemas.microsoft.com/office/drawing/2014/main" id="{4EA62A1B-E3B4-6BD6-DD15-42B15BECABFA}"/>
                  </a:ext>
                </a:extLst>
              </p:cNvPr>
              <p:cNvSpPr/>
              <p:nvPr/>
            </p:nvSpPr>
            <p:spPr>
              <a:xfrm rot="5400000">
                <a:off x="-516474" y="1178653"/>
                <a:ext cx="4242180" cy="1884872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/>
                  <a:ea typeface="나눔바른고딕"/>
                  <a:cs typeface="+mn-cs"/>
                </a:endParaRPr>
              </a:p>
            </p:txBody>
          </p:sp>
          <p:cxnSp>
            <p:nvCxnSpPr>
              <p:cNvPr id="2062" name="직선 연결선 2061">
                <a:extLst>
                  <a:ext uri="{FF2B5EF4-FFF2-40B4-BE49-F238E27FC236}">
                    <a16:creationId xmlns:a16="http://schemas.microsoft.com/office/drawing/2014/main" id="{5A438C65-0B0C-622B-C291-4CF5B2B08966}"/>
                  </a:ext>
                </a:extLst>
              </p:cNvPr>
              <p:cNvCxnSpPr/>
              <p:nvPr/>
            </p:nvCxnSpPr>
            <p:spPr>
              <a:xfrm>
                <a:off x="793708" y="3111827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3" name="직선 연결선 2062">
                <a:extLst>
                  <a:ext uri="{FF2B5EF4-FFF2-40B4-BE49-F238E27FC236}">
                    <a16:creationId xmlns:a16="http://schemas.microsoft.com/office/drawing/2014/main" id="{1D320678-2C40-18F7-4A7D-E11E67BDE1B6}"/>
                  </a:ext>
                </a:extLst>
              </p:cNvPr>
              <p:cNvCxnSpPr/>
              <p:nvPr/>
            </p:nvCxnSpPr>
            <p:spPr>
              <a:xfrm>
                <a:off x="793708" y="710870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58" name="그룹 2057">
              <a:extLst>
                <a:ext uri="{FF2B5EF4-FFF2-40B4-BE49-F238E27FC236}">
                  <a16:creationId xmlns:a16="http://schemas.microsoft.com/office/drawing/2014/main" id="{911CCED9-2C81-4409-BD6C-6E012356DC01}"/>
                </a:ext>
              </a:extLst>
            </p:cNvPr>
            <p:cNvGrpSpPr/>
            <p:nvPr/>
          </p:nvGrpSpPr>
          <p:grpSpPr>
            <a:xfrm>
              <a:off x="1521331" y="1246594"/>
              <a:ext cx="1660292" cy="1960794"/>
              <a:chOff x="5827464" y="1399010"/>
              <a:chExt cx="4436091" cy="5238997"/>
            </a:xfrm>
          </p:grpSpPr>
          <p:pic>
            <p:nvPicPr>
              <p:cNvPr id="2059" name="그림 2058">
                <a:extLst>
                  <a:ext uri="{FF2B5EF4-FFF2-40B4-BE49-F238E27FC236}">
                    <a16:creationId xmlns:a16="http://schemas.microsoft.com/office/drawing/2014/main" id="{36F7C57D-5CC3-4525-2ECE-EB5B2B1FC1F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154" t="7721" r="14157" b="19442"/>
              <a:stretch/>
            </p:blipFill>
            <p:spPr>
              <a:xfrm>
                <a:off x="5827464" y="1399010"/>
                <a:ext cx="4436091" cy="5238997"/>
              </a:xfrm>
              <a:prstGeom prst="rect">
                <a:avLst/>
              </a:prstGeom>
              <a:effectLst>
                <a:outerShdw dist="254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2060" name="그림 2059">
                <a:extLst>
                  <a:ext uri="{FF2B5EF4-FFF2-40B4-BE49-F238E27FC236}">
                    <a16:creationId xmlns:a16="http://schemas.microsoft.com/office/drawing/2014/main" id="{B457EB0D-D8DF-44B3-ACCE-9E18221F34E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3186" t="85302" r="14157" b="-2883"/>
              <a:stretch/>
            </p:blipFill>
            <p:spPr>
              <a:xfrm>
                <a:off x="6036693" y="4313065"/>
                <a:ext cx="1598429" cy="35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FBE389F0-DCF8-0E1A-5A3F-6F1DD3F7B8F1}"/>
              </a:ext>
            </a:extLst>
          </p:cNvPr>
          <p:cNvSpPr/>
          <p:nvPr/>
        </p:nvSpPr>
        <p:spPr>
          <a:xfrm>
            <a:off x="0" y="184002"/>
            <a:ext cx="104775" cy="7905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736D0BA-9FCF-0571-79F1-84FC8A0B1743}"/>
              </a:ext>
            </a:extLst>
          </p:cNvPr>
          <p:cNvSpPr txBox="1"/>
          <p:nvPr/>
        </p:nvSpPr>
        <p:spPr>
          <a:xfrm>
            <a:off x="193464" y="347347"/>
            <a:ext cx="11208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F2F2F2">
                    <a:lumMod val="25000"/>
                  </a:srgb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진행내용</a:t>
            </a:r>
            <a:endParaRPr kumimoji="0" lang="en-US" altLang="ko-KR" sz="2000" b="1" i="0" u="none" strike="noStrike" kern="1200" cap="none" spc="0" normalizeH="0" baseline="0" noProof="0">
              <a:ln>
                <a:noFill/>
              </a:ln>
              <a:solidFill>
                <a:srgbClr val="F2F2F2">
                  <a:lumMod val="25000"/>
                </a:srgbClr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0013B35-53B0-AC1E-5737-C8295B18CA5D}"/>
              </a:ext>
            </a:extLst>
          </p:cNvPr>
          <p:cNvSpPr txBox="1"/>
          <p:nvPr/>
        </p:nvSpPr>
        <p:spPr>
          <a:xfrm>
            <a:off x="1402973" y="362736"/>
            <a:ext cx="4600687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defRPr/>
            </a:pPr>
            <a:r>
              <a:rPr lang="en-US" altLang="ko-KR" dirty="0">
                <a:latin typeface="나눔스퀘어OTF_ac ExtraBold"/>
              </a:rPr>
              <a:t>5. </a:t>
            </a:r>
            <a:r>
              <a:rPr lang="en-US" altLang="ko-KR" dirty="0" err="1">
                <a:latin typeface="나눔스퀘어OTF_ac ExtraBold"/>
              </a:rPr>
              <a:t>챗봇</a:t>
            </a:r>
            <a:r>
              <a:rPr lang="en-US" altLang="ko-KR" dirty="0">
                <a:latin typeface="나눔스퀘어OTF_ac ExtraBold"/>
              </a:rPr>
              <a:t> </a:t>
            </a:r>
            <a:r>
              <a:rPr lang="en-US" altLang="ko-KR" dirty="0" err="1">
                <a:latin typeface="나눔스퀘어OTF_ac ExtraBold"/>
              </a:rPr>
              <a:t>시연</a:t>
            </a:r>
            <a:r>
              <a:rPr lang="en-US" altLang="ko-KR" dirty="0">
                <a:latin typeface="나눔스퀘어OTF_ac ExtraBold"/>
              </a:rPr>
              <a:t> </a:t>
            </a:r>
            <a:r>
              <a:rPr lang="en-US" altLang="ko-KR" dirty="0" err="1">
                <a:latin typeface="나눔스퀘어OTF_ac ExtraBold"/>
              </a:rPr>
              <a:t>모습</a:t>
            </a:r>
            <a:endParaRPr lang="en-US" altLang="ko-KR" dirty="0">
              <a:latin typeface="나눔스퀘어OTF_ac ExtraBol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141480-5358-D43B-D4E2-A4CD4D0237E5}"/>
              </a:ext>
            </a:extLst>
          </p:cNvPr>
          <p:cNvSpPr txBox="1"/>
          <p:nvPr/>
        </p:nvSpPr>
        <p:spPr>
          <a:xfrm>
            <a:off x="727752" y="1224337"/>
            <a:ext cx="1042826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err="1">
                <a:cs typeface="Arial"/>
              </a:rPr>
              <a:t>요리명</a:t>
            </a:r>
            <a:r>
              <a:rPr lang="ko-KR" altLang="en-US">
                <a:cs typeface="Arial"/>
              </a:rPr>
              <a:t> 기반 질문-2</a:t>
            </a:r>
          </a:p>
        </p:txBody>
      </p:sp>
      <p:pic>
        <p:nvPicPr>
          <p:cNvPr id="6" name="그림 5" descr="텍스트, 스크린샷, 디스플레이, 폰트이(가) 표시된 사진&#10;&#10;자동 생성된 설명">
            <a:extLst>
              <a:ext uri="{FF2B5EF4-FFF2-40B4-BE49-F238E27FC236}">
                <a16:creationId xmlns:a16="http://schemas.microsoft.com/office/drawing/2014/main" id="{88D91131-965C-A4F0-F8B2-D9F642BC0D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753" y="1783163"/>
            <a:ext cx="10616629" cy="4276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05265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C78384D5-D296-92DD-ACD3-25D2A1A398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6" name="그룹 2055">
            <a:extLst>
              <a:ext uri="{FF2B5EF4-FFF2-40B4-BE49-F238E27FC236}">
                <a16:creationId xmlns:a16="http://schemas.microsoft.com/office/drawing/2014/main" id="{BE39DDDB-A757-71AE-C125-DC4F74B5386A}"/>
              </a:ext>
            </a:extLst>
          </p:cNvPr>
          <p:cNvGrpSpPr/>
          <p:nvPr/>
        </p:nvGrpSpPr>
        <p:grpSpPr>
          <a:xfrm flipH="1">
            <a:off x="11374568" y="0"/>
            <a:ext cx="579033" cy="1227831"/>
            <a:chOff x="1066216" y="-1"/>
            <a:chExt cx="2336201" cy="4953878"/>
          </a:xfrm>
          <a:effectLst>
            <a:outerShdw dist="12700" dir="2700000" algn="tl" rotWithShape="0">
              <a:schemeClr val="accent4">
                <a:lumMod val="10000"/>
                <a:alpha val="40000"/>
              </a:schemeClr>
            </a:outerShdw>
          </a:effectLst>
        </p:grpSpPr>
        <p:grpSp>
          <p:nvGrpSpPr>
            <p:cNvPr id="2057" name="그룹 2056">
              <a:extLst>
                <a:ext uri="{FF2B5EF4-FFF2-40B4-BE49-F238E27FC236}">
                  <a16:creationId xmlns:a16="http://schemas.microsoft.com/office/drawing/2014/main" id="{72D42C41-B2C0-C83D-BB2D-D6048F98CB42}"/>
                </a:ext>
              </a:extLst>
            </p:cNvPr>
            <p:cNvGrpSpPr/>
            <p:nvPr/>
          </p:nvGrpSpPr>
          <p:grpSpPr>
            <a:xfrm>
              <a:off x="1066216" y="-1"/>
              <a:ext cx="2336201" cy="4953878"/>
              <a:chOff x="662180" y="-1"/>
              <a:chExt cx="1884872" cy="4242180"/>
            </a:xfrm>
            <a:solidFill>
              <a:schemeClr val="accent2"/>
            </a:solidFill>
          </p:grpSpPr>
          <p:sp>
            <p:nvSpPr>
              <p:cNvPr id="2061" name="오각형 49">
                <a:extLst>
                  <a:ext uri="{FF2B5EF4-FFF2-40B4-BE49-F238E27FC236}">
                    <a16:creationId xmlns:a16="http://schemas.microsoft.com/office/drawing/2014/main" id="{6E684724-0196-6BE7-D0D0-B946CC876703}"/>
                  </a:ext>
                </a:extLst>
              </p:cNvPr>
              <p:cNvSpPr/>
              <p:nvPr/>
            </p:nvSpPr>
            <p:spPr>
              <a:xfrm rot="5400000">
                <a:off x="-516474" y="1178653"/>
                <a:ext cx="4242180" cy="1884872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/>
                  <a:ea typeface="나눔바른고딕"/>
                  <a:cs typeface="+mn-cs"/>
                </a:endParaRPr>
              </a:p>
            </p:txBody>
          </p:sp>
          <p:cxnSp>
            <p:nvCxnSpPr>
              <p:cNvPr id="2062" name="직선 연결선 2061">
                <a:extLst>
                  <a:ext uri="{FF2B5EF4-FFF2-40B4-BE49-F238E27FC236}">
                    <a16:creationId xmlns:a16="http://schemas.microsoft.com/office/drawing/2014/main" id="{C1AD5CB5-3168-219A-C110-DE45B6114701}"/>
                  </a:ext>
                </a:extLst>
              </p:cNvPr>
              <p:cNvCxnSpPr/>
              <p:nvPr/>
            </p:nvCxnSpPr>
            <p:spPr>
              <a:xfrm>
                <a:off x="793708" y="3111827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3" name="직선 연결선 2062">
                <a:extLst>
                  <a:ext uri="{FF2B5EF4-FFF2-40B4-BE49-F238E27FC236}">
                    <a16:creationId xmlns:a16="http://schemas.microsoft.com/office/drawing/2014/main" id="{AE4EA003-C969-645C-3A11-56B2D2BC3DD0}"/>
                  </a:ext>
                </a:extLst>
              </p:cNvPr>
              <p:cNvCxnSpPr/>
              <p:nvPr/>
            </p:nvCxnSpPr>
            <p:spPr>
              <a:xfrm>
                <a:off x="793708" y="710870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58" name="그룹 2057">
              <a:extLst>
                <a:ext uri="{FF2B5EF4-FFF2-40B4-BE49-F238E27FC236}">
                  <a16:creationId xmlns:a16="http://schemas.microsoft.com/office/drawing/2014/main" id="{0FBAE0EB-84E6-4FDC-81A5-C82D61A3F408}"/>
                </a:ext>
              </a:extLst>
            </p:cNvPr>
            <p:cNvGrpSpPr/>
            <p:nvPr/>
          </p:nvGrpSpPr>
          <p:grpSpPr>
            <a:xfrm>
              <a:off x="1521331" y="1246594"/>
              <a:ext cx="1660292" cy="1960794"/>
              <a:chOff x="5827464" y="1399010"/>
              <a:chExt cx="4436091" cy="5238997"/>
            </a:xfrm>
          </p:grpSpPr>
          <p:pic>
            <p:nvPicPr>
              <p:cNvPr id="2059" name="그림 2058">
                <a:extLst>
                  <a:ext uri="{FF2B5EF4-FFF2-40B4-BE49-F238E27FC236}">
                    <a16:creationId xmlns:a16="http://schemas.microsoft.com/office/drawing/2014/main" id="{C3A11CB6-E147-D6A2-B94B-D2B1625D83E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154" t="7721" r="14157" b="19442"/>
              <a:stretch/>
            </p:blipFill>
            <p:spPr>
              <a:xfrm>
                <a:off x="5827464" y="1399010"/>
                <a:ext cx="4436091" cy="5238997"/>
              </a:xfrm>
              <a:prstGeom prst="rect">
                <a:avLst/>
              </a:prstGeom>
              <a:effectLst>
                <a:outerShdw dist="254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2060" name="그림 2059">
                <a:extLst>
                  <a:ext uri="{FF2B5EF4-FFF2-40B4-BE49-F238E27FC236}">
                    <a16:creationId xmlns:a16="http://schemas.microsoft.com/office/drawing/2014/main" id="{EA64E653-B35B-D581-5E1F-CB85E0CA544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3186" t="85302" r="14157" b="-2883"/>
              <a:stretch/>
            </p:blipFill>
            <p:spPr>
              <a:xfrm>
                <a:off x="6036693" y="4313065"/>
                <a:ext cx="1598429" cy="35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799F8EE4-736B-E649-B64D-8BBEF6C2BF8E}"/>
              </a:ext>
            </a:extLst>
          </p:cNvPr>
          <p:cNvSpPr/>
          <p:nvPr/>
        </p:nvSpPr>
        <p:spPr>
          <a:xfrm>
            <a:off x="0" y="184002"/>
            <a:ext cx="104775" cy="7905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C1C169-FB9F-EE76-8B35-591712158B71}"/>
              </a:ext>
            </a:extLst>
          </p:cNvPr>
          <p:cNvSpPr txBox="1"/>
          <p:nvPr/>
        </p:nvSpPr>
        <p:spPr>
          <a:xfrm>
            <a:off x="193464" y="347347"/>
            <a:ext cx="11208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F2F2F2">
                    <a:lumMod val="25000"/>
                  </a:srgb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진행내용</a:t>
            </a:r>
            <a:endParaRPr kumimoji="0" lang="en-US" altLang="ko-KR" sz="2000" b="1" i="0" u="none" strike="noStrike" kern="1200" cap="none" spc="0" normalizeH="0" baseline="0" noProof="0">
              <a:ln>
                <a:noFill/>
              </a:ln>
              <a:solidFill>
                <a:srgbClr val="F2F2F2">
                  <a:lumMod val="25000"/>
                </a:srgbClr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5FE8EEF-5202-416E-B74A-D75A43167ADD}"/>
              </a:ext>
            </a:extLst>
          </p:cNvPr>
          <p:cNvSpPr txBox="1"/>
          <p:nvPr/>
        </p:nvSpPr>
        <p:spPr>
          <a:xfrm>
            <a:off x="1402973" y="362736"/>
            <a:ext cx="4600687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defRPr/>
            </a:pPr>
            <a:r>
              <a:rPr lang="en-US" altLang="ko-KR" dirty="0">
                <a:latin typeface="나눔스퀘어OTF_ac ExtraBold"/>
              </a:rPr>
              <a:t>5. </a:t>
            </a:r>
            <a:r>
              <a:rPr lang="en-US" altLang="ko-KR" dirty="0" err="1">
                <a:latin typeface="나눔스퀘어OTF_ac ExtraBold"/>
              </a:rPr>
              <a:t>챗봇</a:t>
            </a:r>
            <a:r>
              <a:rPr lang="en-US" altLang="ko-KR" dirty="0">
                <a:latin typeface="나눔스퀘어OTF_ac ExtraBold"/>
              </a:rPr>
              <a:t> </a:t>
            </a:r>
            <a:r>
              <a:rPr lang="en-US" altLang="ko-KR" dirty="0" err="1">
                <a:latin typeface="나눔스퀘어OTF_ac ExtraBold"/>
              </a:rPr>
              <a:t>시연</a:t>
            </a:r>
            <a:r>
              <a:rPr lang="en-US" altLang="ko-KR" dirty="0">
                <a:latin typeface="나눔스퀘어OTF_ac ExtraBold"/>
              </a:rPr>
              <a:t> </a:t>
            </a:r>
            <a:r>
              <a:rPr lang="en-US" altLang="ko-KR" dirty="0" err="1">
                <a:latin typeface="나눔스퀘어OTF_ac ExtraBold"/>
              </a:rPr>
              <a:t>모습</a:t>
            </a:r>
            <a:endParaRPr lang="en-US" altLang="ko-KR" dirty="0">
              <a:latin typeface="나눔스퀘어OTF_ac ExtraBol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FAF8AE-8841-1DD4-05F7-2105D4124014}"/>
              </a:ext>
            </a:extLst>
          </p:cNvPr>
          <p:cNvSpPr txBox="1"/>
          <p:nvPr/>
        </p:nvSpPr>
        <p:spPr>
          <a:xfrm>
            <a:off x="727752" y="1224337"/>
            <a:ext cx="1042826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>
                <a:cs typeface="Arial"/>
              </a:rPr>
              <a:t>2. </a:t>
            </a:r>
            <a:r>
              <a:rPr lang="ko-KR" altLang="en-US" err="1">
                <a:cs typeface="Arial"/>
              </a:rPr>
              <a:t>재료명</a:t>
            </a:r>
            <a:r>
              <a:rPr lang="ko-KR" altLang="en-US">
                <a:cs typeface="Arial"/>
              </a:rPr>
              <a:t> 기반 질문</a:t>
            </a:r>
            <a:endParaRPr lang="ko-KR" altLang="en-US"/>
          </a:p>
        </p:txBody>
      </p:sp>
      <p:pic>
        <p:nvPicPr>
          <p:cNvPr id="2" name="그림 1" descr="텍스트, 스크린샷, 폰트, 디스플레이이(가) 표시된 사진&#10;&#10;자동 생성된 설명">
            <a:extLst>
              <a:ext uri="{FF2B5EF4-FFF2-40B4-BE49-F238E27FC236}">
                <a16:creationId xmlns:a16="http://schemas.microsoft.com/office/drawing/2014/main" id="{6AC1034F-DCD2-425F-A4C5-DC32963999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438" y="1814752"/>
            <a:ext cx="9537842" cy="4461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87018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D304E00D-8D13-7EE7-84B9-4AB6087585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6" name="그룹 2055">
            <a:extLst>
              <a:ext uri="{FF2B5EF4-FFF2-40B4-BE49-F238E27FC236}">
                <a16:creationId xmlns:a16="http://schemas.microsoft.com/office/drawing/2014/main" id="{90A97DA7-2BE3-C534-25EA-A5C6A7F520FC}"/>
              </a:ext>
            </a:extLst>
          </p:cNvPr>
          <p:cNvGrpSpPr/>
          <p:nvPr/>
        </p:nvGrpSpPr>
        <p:grpSpPr>
          <a:xfrm flipH="1">
            <a:off x="11374568" y="0"/>
            <a:ext cx="579033" cy="1227831"/>
            <a:chOff x="1066216" y="-1"/>
            <a:chExt cx="2336201" cy="4953878"/>
          </a:xfrm>
          <a:effectLst>
            <a:outerShdw dist="12700" dir="2700000" algn="tl" rotWithShape="0">
              <a:schemeClr val="accent4">
                <a:lumMod val="10000"/>
                <a:alpha val="40000"/>
              </a:schemeClr>
            </a:outerShdw>
          </a:effectLst>
        </p:grpSpPr>
        <p:grpSp>
          <p:nvGrpSpPr>
            <p:cNvPr id="2057" name="그룹 2056">
              <a:extLst>
                <a:ext uri="{FF2B5EF4-FFF2-40B4-BE49-F238E27FC236}">
                  <a16:creationId xmlns:a16="http://schemas.microsoft.com/office/drawing/2014/main" id="{A71F500A-C2F7-4653-A9FD-DFDCD5D36509}"/>
                </a:ext>
              </a:extLst>
            </p:cNvPr>
            <p:cNvGrpSpPr/>
            <p:nvPr/>
          </p:nvGrpSpPr>
          <p:grpSpPr>
            <a:xfrm>
              <a:off x="1066216" y="-1"/>
              <a:ext cx="2336201" cy="4953878"/>
              <a:chOff x="662180" y="-1"/>
              <a:chExt cx="1884872" cy="4242180"/>
            </a:xfrm>
            <a:solidFill>
              <a:schemeClr val="accent2"/>
            </a:solidFill>
          </p:grpSpPr>
          <p:sp>
            <p:nvSpPr>
              <p:cNvPr id="2061" name="오각형 49">
                <a:extLst>
                  <a:ext uri="{FF2B5EF4-FFF2-40B4-BE49-F238E27FC236}">
                    <a16:creationId xmlns:a16="http://schemas.microsoft.com/office/drawing/2014/main" id="{4CF78B7D-718E-7F55-BC59-FE138F8BF319}"/>
                  </a:ext>
                </a:extLst>
              </p:cNvPr>
              <p:cNvSpPr/>
              <p:nvPr/>
            </p:nvSpPr>
            <p:spPr>
              <a:xfrm rot="5400000">
                <a:off x="-516474" y="1178653"/>
                <a:ext cx="4242180" cy="1884872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/>
                  <a:ea typeface="나눔바른고딕"/>
                  <a:cs typeface="+mn-cs"/>
                </a:endParaRPr>
              </a:p>
            </p:txBody>
          </p:sp>
          <p:cxnSp>
            <p:nvCxnSpPr>
              <p:cNvPr id="2062" name="직선 연결선 2061">
                <a:extLst>
                  <a:ext uri="{FF2B5EF4-FFF2-40B4-BE49-F238E27FC236}">
                    <a16:creationId xmlns:a16="http://schemas.microsoft.com/office/drawing/2014/main" id="{3C08612E-4CFB-5F9A-2460-B21951C44AA2}"/>
                  </a:ext>
                </a:extLst>
              </p:cNvPr>
              <p:cNvCxnSpPr/>
              <p:nvPr/>
            </p:nvCxnSpPr>
            <p:spPr>
              <a:xfrm>
                <a:off x="793708" y="3111827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3" name="직선 연결선 2062">
                <a:extLst>
                  <a:ext uri="{FF2B5EF4-FFF2-40B4-BE49-F238E27FC236}">
                    <a16:creationId xmlns:a16="http://schemas.microsoft.com/office/drawing/2014/main" id="{4B3F42CD-1AD6-5825-0BDC-B44E2B9BA0E6}"/>
                  </a:ext>
                </a:extLst>
              </p:cNvPr>
              <p:cNvCxnSpPr/>
              <p:nvPr/>
            </p:nvCxnSpPr>
            <p:spPr>
              <a:xfrm>
                <a:off x="793708" y="710870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58" name="그룹 2057">
              <a:extLst>
                <a:ext uri="{FF2B5EF4-FFF2-40B4-BE49-F238E27FC236}">
                  <a16:creationId xmlns:a16="http://schemas.microsoft.com/office/drawing/2014/main" id="{5C2A5F8A-6DAF-F27D-A7F2-94EBD5996519}"/>
                </a:ext>
              </a:extLst>
            </p:cNvPr>
            <p:cNvGrpSpPr/>
            <p:nvPr/>
          </p:nvGrpSpPr>
          <p:grpSpPr>
            <a:xfrm>
              <a:off x="1521331" y="1246594"/>
              <a:ext cx="1660292" cy="1960794"/>
              <a:chOff x="5827464" y="1399010"/>
              <a:chExt cx="4436091" cy="5238997"/>
            </a:xfrm>
          </p:grpSpPr>
          <p:pic>
            <p:nvPicPr>
              <p:cNvPr id="2059" name="그림 2058">
                <a:extLst>
                  <a:ext uri="{FF2B5EF4-FFF2-40B4-BE49-F238E27FC236}">
                    <a16:creationId xmlns:a16="http://schemas.microsoft.com/office/drawing/2014/main" id="{62743886-2601-C4CB-AD0E-3098DB33A04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154" t="7721" r="14157" b="19442"/>
              <a:stretch/>
            </p:blipFill>
            <p:spPr>
              <a:xfrm>
                <a:off x="5827464" y="1399010"/>
                <a:ext cx="4436091" cy="5238997"/>
              </a:xfrm>
              <a:prstGeom prst="rect">
                <a:avLst/>
              </a:prstGeom>
              <a:effectLst>
                <a:outerShdw dist="254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2060" name="그림 2059">
                <a:extLst>
                  <a:ext uri="{FF2B5EF4-FFF2-40B4-BE49-F238E27FC236}">
                    <a16:creationId xmlns:a16="http://schemas.microsoft.com/office/drawing/2014/main" id="{09108593-05EE-597C-CF79-50D58338766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3186" t="85302" r="14157" b="-2883"/>
              <a:stretch/>
            </p:blipFill>
            <p:spPr>
              <a:xfrm>
                <a:off x="6036693" y="4313065"/>
                <a:ext cx="1598429" cy="35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348916-F906-ED11-84FD-C22F2A64B46F}"/>
              </a:ext>
            </a:extLst>
          </p:cNvPr>
          <p:cNvSpPr/>
          <p:nvPr/>
        </p:nvSpPr>
        <p:spPr>
          <a:xfrm>
            <a:off x="0" y="184002"/>
            <a:ext cx="104775" cy="7905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4BF236F-282A-261B-CA8E-6B70F7455BE6}"/>
              </a:ext>
            </a:extLst>
          </p:cNvPr>
          <p:cNvSpPr txBox="1"/>
          <p:nvPr/>
        </p:nvSpPr>
        <p:spPr>
          <a:xfrm>
            <a:off x="193464" y="347347"/>
            <a:ext cx="11208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F2F2F2">
                    <a:lumMod val="25000"/>
                  </a:srgb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진행내용</a:t>
            </a:r>
            <a:endParaRPr kumimoji="0" lang="en-US" altLang="ko-KR" sz="2000" b="1" i="0" u="none" strike="noStrike" kern="1200" cap="none" spc="0" normalizeH="0" baseline="0" noProof="0">
              <a:ln>
                <a:noFill/>
              </a:ln>
              <a:solidFill>
                <a:srgbClr val="F2F2F2">
                  <a:lumMod val="25000"/>
                </a:srgbClr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AD8538-71C2-F910-9738-162E38F3D1A8}"/>
              </a:ext>
            </a:extLst>
          </p:cNvPr>
          <p:cNvSpPr txBox="1"/>
          <p:nvPr/>
        </p:nvSpPr>
        <p:spPr>
          <a:xfrm>
            <a:off x="1402973" y="362736"/>
            <a:ext cx="4600687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defRPr/>
            </a:pPr>
            <a:r>
              <a:rPr lang="en-US" altLang="ko-KR" dirty="0">
                <a:latin typeface="나눔스퀘어OTF_ac ExtraBold"/>
              </a:rPr>
              <a:t>5. </a:t>
            </a:r>
            <a:r>
              <a:rPr lang="en-US" altLang="ko-KR" dirty="0" err="1">
                <a:latin typeface="나눔스퀘어OTF_ac ExtraBold"/>
              </a:rPr>
              <a:t>챗봇</a:t>
            </a:r>
            <a:r>
              <a:rPr lang="en-US" altLang="ko-KR" dirty="0">
                <a:latin typeface="나눔스퀘어OTF_ac ExtraBold"/>
              </a:rPr>
              <a:t> </a:t>
            </a:r>
            <a:r>
              <a:rPr lang="en-US" altLang="ko-KR" dirty="0" err="1">
                <a:latin typeface="나눔스퀘어OTF_ac ExtraBold"/>
              </a:rPr>
              <a:t>시연</a:t>
            </a:r>
            <a:r>
              <a:rPr lang="en-US" altLang="ko-KR" dirty="0">
                <a:latin typeface="나눔스퀘어OTF_ac ExtraBold"/>
              </a:rPr>
              <a:t> </a:t>
            </a:r>
            <a:r>
              <a:rPr lang="en-US" altLang="ko-KR" dirty="0" err="1">
                <a:latin typeface="나눔스퀘어OTF_ac ExtraBold"/>
              </a:rPr>
              <a:t>모습</a:t>
            </a:r>
            <a:endParaRPr lang="en-US" altLang="ko-KR" dirty="0">
              <a:latin typeface="나눔스퀘어OTF_ac ExtraBold"/>
            </a:endParaRPr>
          </a:p>
        </p:txBody>
      </p:sp>
      <p:pic>
        <p:nvPicPr>
          <p:cNvPr id="2" name="그림 1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696F658E-C625-9215-00EA-7E3CBB06D7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752" y="1862729"/>
            <a:ext cx="10471078" cy="385173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EC36AA6-736D-C4B6-2671-E346B22E5250}"/>
              </a:ext>
            </a:extLst>
          </p:cNvPr>
          <p:cNvSpPr txBox="1"/>
          <p:nvPr/>
        </p:nvSpPr>
        <p:spPr>
          <a:xfrm>
            <a:off x="727752" y="1224337"/>
            <a:ext cx="1042826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>
                <a:cs typeface="Arial"/>
              </a:rPr>
              <a:t>3. </a:t>
            </a:r>
            <a:r>
              <a:rPr lang="ko-KR" altLang="en-US" err="1">
                <a:cs typeface="Arial"/>
              </a:rPr>
              <a:t>비요리</a:t>
            </a:r>
            <a:r>
              <a:rPr lang="ko-KR" altLang="en-US">
                <a:cs typeface="Arial"/>
              </a:rPr>
              <a:t> 관련 질문</a:t>
            </a:r>
          </a:p>
        </p:txBody>
      </p:sp>
    </p:spTree>
    <p:extLst>
      <p:ext uri="{BB962C8B-B14F-4D97-AF65-F5344CB8AC3E}">
        <p14:creationId xmlns:p14="http://schemas.microsoft.com/office/powerpoint/2010/main" val="382482313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03AC3F31-BD64-5C6B-BB41-2AC98F67E3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6" name="그룹 2055">
            <a:extLst>
              <a:ext uri="{FF2B5EF4-FFF2-40B4-BE49-F238E27FC236}">
                <a16:creationId xmlns:a16="http://schemas.microsoft.com/office/drawing/2014/main" id="{FD17C174-C4C2-712A-4B05-A612B519E677}"/>
              </a:ext>
            </a:extLst>
          </p:cNvPr>
          <p:cNvGrpSpPr/>
          <p:nvPr/>
        </p:nvGrpSpPr>
        <p:grpSpPr>
          <a:xfrm flipH="1">
            <a:off x="11374568" y="0"/>
            <a:ext cx="579033" cy="1227831"/>
            <a:chOff x="1066216" y="-1"/>
            <a:chExt cx="2336201" cy="4953878"/>
          </a:xfrm>
          <a:effectLst>
            <a:outerShdw dist="12700" dir="2700000" algn="tl" rotWithShape="0">
              <a:schemeClr val="accent4">
                <a:lumMod val="10000"/>
                <a:alpha val="40000"/>
              </a:schemeClr>
            </a:outerShdw>
          </a:effectLst>
        </p:grpSpPr>
        <p:grpSp>
          <p:nvGrpSpPr>
            <p:cNvPr id="2057" name="그룹 2056">
              <a:extLst>
                <a:ext uri="{FF2B5EF4-FFF2-40B4-BE49-F238E27FC236}">
                  <a16:creationId xmlns:a16="http://schemas.microsoft.com/office/drawing/2014/main" id="{FB50912B-2A1E-ED93-D31F-E21748932692}"/>
                </a:ext>
              </a:extLst>
            </p:cNvPr>
            <p:cNvGrpSpPr/>
            <p:nvPr/>
          </p:nvGrpSpPr>
          <p:grpSpPr>
            <a:xfrm>
              <a:off x="1066216" y="-1"/>
              <a:ext cx="2336201" cy="4953878"/>
              <a:chOff x="662180" y="-1"/>
              <a:chExt cx="1884872" cy="4242180"/>
            </a:xfrm>
            <a:solidFill>
              <a:schemeClr val="accent2"/>
            </a:solidFill>
          </p:grpSpPr>
          <p:sp>
            <p:nvSpPr>
              <p:cNvPr id="2061" name="오각형 49">
                <a:extLst>
                  <a:ext uri="{FF2B5EF4-FFF2-40B4-BE49-F238E27FC236}">
                    <a16:creationId xmlns:a16="http://schemas.microsoft.com/office/drawing/2014/main" id="{A80218E9-E169-370C-D026-92CE8F16137D}"/>
                  </a:ext>
                </a:extLst>
              </p:cNvPr>
              <p:cNvSpPr/>
              <p:nvPr/>
            </p:nvSpPr>
            <p:spPr>
              <a:xfrm rot="5400000">
                <a:off x="-516474" y="1178653"/>
                <a:ext cx="4242180" cy="1884872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/>
                  <a:ea typeface="나눔바른고딕"/>
                  <a:cs typeface="+mn-cs"/>
                </a:endParaRPr>
              </a:p>
            </p:txBody>
          </p:sp>
          <p:cxnSp>
            <p:nvCxnSpPr>
              <p:cNvPr id="2062" name="직선 연결선 2061">
                <a:extLst>
                  <a:ext uri="{FF2B5EF4-FFF2-40B4-BE49-F238E27FC236}">
                    <a16:creationId xmlns:a16="http://schemas.microsoft.com/office/drawing/2014/main" id="{35A45DC1-C17E-9462-77B8-FAFB51A20971}"/>
                  </a:ext>
                </a:extLst>
              </p:cNvPr>
              <p:cNvCxnSpPr/>
              <p:nvPr/>
            </p:nvCxnSpPr>
            <p:spPr>
              <a:xfrm>
                <a:off x="793708" y="3111827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3" name="직선 연결선 2062">
                <a:extLst>
                  <a:ext uri="{FF2B5EF4-FFF2-40B4-BE49-F238E27FC236}">
                    <a16:creationId xmlns:a16="http://schemas.microsoft.com/office/drawing/2014/main" id="{64389BAD-155D-D17E-8754-AE37D566DDB8}"/>
                  </a:ext>
                </a:extLst>
              </p:cNvPr>
              <p:cNvCxnSpPr/>
              <p:nvPr/>
            </p:nvCxnSpPr>
            <p:spPr>
              <a:xfrm>
                <a:off x="793708" y="710870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58" name="그룹 2057">
              <a:extLst>
                <a:ext uri="{FF2B5EF4-FFF2-40B4-BE49-F238E27FC236}">
                  <a16:creationId xmlns:a16="http://schemas.microsoft.com/office/drawing/2014/main" id="{F8138C09-3456-8504-F884-88805FD3F2BF}"/>
                </a:ext>
              </a:extLst>
            </p:cNvPr>
            <p:cNvGrpSpPr/>
            <p:nvPr/>
          </p:nvGrpSpPr>
          <p:grpSpPr>
            <a:xfrm>
              <a:off x="1521331" y="1246594"/>
              <a:ext cx="1660292" cy="1960794"/>
              <a:chOff x="5827464" y="1399010"/>
              <a:chExt cx="4436091" cy="5238997"/>
            </a:xfrm>
          </p:grpSpPr>
          <p:pic>
            <p:nvPicPr>
              <p:cNvPr id="2059" name="그림 2058">
                <a:extLst>
                  <a:ext uri="{FF2B5EF4-FFF2-40B4-BE49-F238E27FC236}">
                    <a16:creationId xmlns:a16="http://schemas.microsoft.com/office/drawing/2014/main" id="{DAD213BB-3A16-5422-72C2-6A4DA2F3CAD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154" t="7721" r="14157" b="19442"/>
              <a:stretch/>
            </p:blipFill>
            <p:spPr>
              <a:xfrm>
                <a:off x="5827464" y="1399010"/>
                <a:ext cx="4436091" cy="5238997"/>
              </a:xfrm>
              <a:prstGeom prst="rect">
                <a:avLst/>
              </a:prstGeom>
              <a:effectLst>
                <a:outerShdw dist="254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2060" name="그림 2059">
                <a:extLst>
                  <a:ext uri="{FF2B5EF4-FFF2-40B4-BE49-F238E27FC236}">
                    <a16:creationId xmlns:a16="http://schemas.microsoft.com/office/drawing/2014/main" id="{5A5BC94C-5F65-77EA-2CC7-EA621FF73B3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3186" t="85302" r="14157" b="-2883"/>
              <a:stretch/>
            </p:blipFill>
            <p:spPr>
              <a:xfrm>
                <a:off x="6036693" y="4313065"/>
                <a:ext cx="1598429" cy="35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B9850600-0CE5-E3A2-DA9B-783A8C5D18BC}"/>
              </a:ext>
            </a:extLst>
          </p:cNvPr>
          <p:cNvSpPr/>
          <p:nvPr/>
        </p:nvSpPr>
        <p:spPr>
          <a:xfrm>
            <a:off x="0" y="184002"/>
            <a:ext cx="104775" cy="7905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B0E883-45C3-D464-6EBB-770CB3FF9A91}"/>
              </a:ext>
            </a:extLst>
          </p:cNvPr>
          <p:cNvSpPr txBox="1"/>
          <p:nvPr/>
        </p:nvSpPr>
        <p:spPr>
          <a:xfrm>
            <a:off x="193464" y="347347"/>
            <a:ext cx="11208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F2F2F2">
                    <a:lumMod val="25000"/>
                  </a:srgb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진행내용</a:t>
            </a:r>
            <a:endParaRPr kumimoji="0" lang="en-US" altLang="ko-KR" sz="2000" b="1" i="0" u="none" strike="noStrike" kern="1200" cap="none" spc="0" normalizeH="0" baseline="0" noProof="0">
              <a:ln>
                <a:noFill/>
              </a:ln>
              <a:solidFill>
                <a:srgbClr val="F2F2F2">
                  <a:lumMod val="25000"/>
                </a:srgbClr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88FF5FD-EBA5-A60E-7717-EBE34C4598C0}"/>
              </a:ext>
            </a:extLst>
          </p:cNvPr>
          <p:cNvSpPr txBox="1"/>
          <p:nvPr/>
        </p:nvSpPr>
        <p:spPr>
          <a:xfrm>
            <a:off x="1402973" y="362736"/>
            <a:ext cx="4600687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defRPr/>
            </a:pPr>
            <a:r>
              <a:rPr lang="en-US" altLang="ko-KR" dirty="0">
                <a:latin typeface="나눔스퀘어OTF_ac ExtraBold"/>
              </a:rPr>
              <a:t>5. </a:t>
            </a:r>
            <a:r>
              <a:rPr lang="en-US" altLang="ko-KR" dirty="0" err="1">
                <a:latin typeface="나눔스퀘어OTF_ac ExtraBold"/>
              </a:rPr>
              <a:t>챗봇</a:t>
            </a:r>
            <a:r>
              <a:rPr lang="en-US" altLang="ko-KR" dirty="0">
                <a:latin typeface="나눔스퀘어OTF_ac ExtraBold"/>
              </a:rPr>
              <a:t> </a:t>
            </a:r>
            <a:r>
              <a:rPr lang="en-US" altLang="ko-KR" dirty="0" err="1">
                <a:latin typeface="나눔스퀘어OTF_ac ExtraBold"/>
              </a:rPr>
              <a:t>시연</a:t>
            </a:r>
            <a:r>
              <a:rPr lang="en-US" altLang="ko-KR" dirty="0">
                <a:latin typeface="나눔스퀘어OTF_ac ExtraBold"/>
              </a:rPr>
              <a:t> </a:t>
            </a:r>
            <a:r>
              <a:rPr lang="en-US" altLang="ko-KR" dirty="0" err="1">
                <a:latin typeface="나눔스퀘어OTF_ac ExtraBold"/>
              </a:rPr>
              <a:t>모습</a:t>
            </a:r>
            <a:endParaRPr lang="en-US" altLang="ko-KR" dirty="0">
              <a:latin typeface="나눔스퀘어OTF_ac ExtraBol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DAEE76-C05D-B722-032D-2C2715E70047}"/>
              </a:ext>
            </a:extLst>
          </p:cNvPr>
          <p:cNvSpPr txBox="1"/>
          <p:nvPr/>
        </p:nvSpPr>
        <p:spPr>
          <a:xfrm>
            <a:off x="727752" y="1224337"/>
            <a:ext cx="1042826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>
                <a:cs typeface="Arial"/>
              </a:rPr>
              <a:t>4. 요리 추천 질문 / 요리 종류(한식/양식/일식/중식) 질문</a:t>
            </a:r>
          </a:p>
        </p:txBody>
      </p:sp>
      <p:pic>
        <p:nvPicPr>
          <p:cNvPr id="4" name="그림 3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5C778EA5-5F20-DCB8-E234-256ADDA81D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685" y="1846207"/>
            <a:ext cx="10513887" cy="4244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23810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4DECECBD-3871-50C7-783C-00C5239F0F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6" name="그룹 2055">
            <a:extLst>
              <a:ext uri="{FF2B5EF4-FFF2-40B4-BE49-F238E27FC236}">
                <a16:creationId xmlns:a16="http://schemas.microsoft.com/office/drawing/2014/main" id="{391EEB5D-0AD7-FF72-59F6-FF9CD86E276A}"/>
              </a:ext>
            </a:extLst>
          </p:cNvPr>
          <p:cNvGrpSpPr/>
          <p:nvPr/>
        </p:nvGrpSpPr>
        <p:grpSpPr>
          <a:xfrm flipH="1">
            <a:off x="11374568" y="0"/>
            <a:ext cx="579033" cy="1227831"/>
            <a:chOff x="1066216" y="-1"/>
            <a:chExt cx="2336201" cy="4953878"/>
          </a:xfrm>
          <a:effectLst>
            <a:outerShdw dist="12700" dir="2700000" algn="tl" rotWithShape="0">
              <a:schemeClr val="accent4">
                <a:lumMod val="10000"/>
                <a:alpha val="40000"/>
              </a:schemeClr>
            </a:outerShdw>
          </a:effectLst>
        </p:grpSpPr>
        <p:grpSp>
          <p:nvGrpSpPr>
            <p:cNvPr id="2057" name="그룹 2056">
              <a:extLst>
                <a:ext uri="{FF2B5EF4-FFF2-40B4-BE49-F238E27FC236}">
                  <a16:creationId xmlns:a16="http://schemas.microsoft.com/office/drawing/2014/main" id="{692B4640-E182-E0BA-9ED5-51E7BFF8B619}"/>
                </a:ext>
              </a:extLst>
            </p:cNvPr>
            <p:cNvGrpSpPr/>
            <p:nvPr/>
          </p:nvGrpSpPr>
          <p:grpSpPr>
            <a:xfrm>
              <a:off x="1066216" y="-1"/>
              <a:ext cx="2336201" cy="4953878"/>
              <a:chOff x="662180" y="-1"/>
              <a:chExt cx="1884872" cy="4242180"/>
            </a:xfrm>
            <a:solidFill>
              <a:schemeClr val="accent2"/>
            </a:solidFill>
          </p:grpSpPr>
          <p:sp>
            <p:nvSpPr>
              <p:cNvPr id="2061" name="오각형 49">
                <a:extLst>
                  <a:ext uri="{FF2B5EF4-FFF2-40B4-BE49-F238E27FC236}">
                    <a16:creationId xmlns:a16="http://schemas.microsoft.com/office/drawing/2014/main" id="{F84D7BA2-3078-BBC0-CEAD-9DE6DB7D1A4F}"/>
                  </a:ext>
                </a:extLst>
              </p:cNvPr>
              <p:cNvSpPr/>
              <p:nvPr/>
            </p:nvSpPr>
            <p:spPr>
              <a:xfrm rot="5400000">
                <a:off x="-516474" y="1178653"/>
                <a:ext cx="4242180" cy="1884872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/>
                  <a:ea typeface="나눔바른고딕"/>
                  <a:cs typeface="+mn-cs"/>
                </a:endParaRPr>
              </a:p>
            </p:txBody>
          </p:sp>
          <p:cxnSp>
            <p:nvCxnSpPr>
              <p:cNvPr id="2062" name="직선 연결선 2061">
                <a:extLst>
                  <a:ext uri="{FF2B5EF4-FFF2-40B4-BE49-F238E27FC236}">
                    <a16:creationId xmlns:a16="http://schemas.microsoft.com/office/drawing/2014/main" id="{7FE256F2-10ED-7868-9437-D40012AF0D7E}"/>
                  </a:ext>
                </a:extLst>
              </p:cNvPr>
              <p:cNvCxnSpPr/>
              <p:nvPr/>
            </p:nvCxnSpPr>
            <p:spPr>
              <a:xfrm>
                <a:off x="793708" y="3111827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3" name="직선 연결선 2062">
                <a:extLst>
                  <a:ext uri="{FF2B5EF4-FFF2-40B4-BE49-F238E27FC236}">
                    <a16:creationId xmlns:a16="http://schemas.microsoft.com/office/drawing/2014/main" id="{3D7C53A1-B937-1D26-15B2-A12858D27F19}"/>
                  </a:ext>
                </a:extLst>
              </p:cNvPr>
              <p:cNvCxnSpPr/>
              <p:nvPr/>
            </p:nvCxnSpPr>
            <p:spPr>
              <a:xfrm>
                <a:off x="793708" y="710870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58" name="그룹 2057">
              <a:extLst>
                <a:ext uri="{FF2B5EF4-FFF2-40B4-BE49-F238E27FC236}">
                  <a16:creationId xmlns:a16="http://schemas.microsoft.com/office/drawing/2014/main" id="{9EA65FD5-E457-9281-7D01-9DAA226971F1}"/>
                </a:ext>
              </a:extLst>
            </p:cNvPr>
            <p:cNvGrpSpPr/>
            <p:nvPr/>
          </p:nvGrpSpPr>
          <p:grpSpPr>
            <a:xfrm>
              <a:off x="1521331" y="1246594"/>
              <a:ext cx="1660292" cy="1960794"/>
              <a:chOff x="5827464" y="1399010"/>
              <a:chExt cx="4436091" cy="5238997"/>
            </a:xfrm>
          </p:grpSpPr>
          <p:pic>
            <p:nvPicPr>
              <p:cNvPr id="2059" name="그림 2058">
                <a:extLst>
                  <a:ext uri="{FF2B5EF4-FFF2-40B4-BE49-F238E27FC236}">
                    <a16:creationId xmlns:a16="http://schemas.microsoft.com/office/drawing/2014/main" id="{C8352806-EFD1-D054-5E33-572E7C28BB5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154" t="7721" r="14157" b="19442"/>
              <a:stretch/>
            </p:blipFill>
            <p:spPr>
              <a:xfrm>
                <a:off x="5827464" y="1399010"/>
                <a:ext cx="4436091" cy="5238997"/>
              </a:xfrm>
              <a:prstGeom prst="rect">
                <a:avLst/>
              </a:prstGeom>
              <a:effectLst>
                <a:outerShdw dist="254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2060" name="그림 2059">
                <a:extLst>
                  <a:ext uri="{FF2B5EF4-FFF2-40B4-BE49-F238E27FC236}">
                    <a16:creationId xmlns:a16="http://schemas.microsoft.com/office/drawing/2014/main" id="{4CE219F8-7F3B-B445-4414-39C07245CF8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3186" t="85302" r="14157" b="-2883"/>
              <a:stretch/>
            </p:blipFill>
            <p:spPr>
              <a:xfrm>
                <a:off x="6036693" y="4313065"/>
                <a:ext cx="1598429" cy="35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2237D7FF-4307-8D5B-86F9-079BD49693F9}"/>
              </a:ext>
            </a:extLst>
          </p:cNvPr>
          <p:cNvSpPr/>
          <p:nvPr/>
        </p:nvSpPr>
        <p:spPr>
          <a:xfrm>
            <a:off x="0" y="184002"/>
            <a:ext cx="104775" cy="7905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151C4FD-B786-D240-5BE8-1C7F0E7002B2}"/>
              </a:ext>
            </a:extLst>
          </p:cNvPr>
          <p:cNvSpPr txBox="1"/>
          <p:nvPr/>
        </p:nvSpPr>
        <p:spPr>
          <a:xfrm>
            <a:off x="193464" y="347347"/>
            <a:ext cx="11208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F2F2F2">
                    <a:lumMod val="25000"/>
                  </a:srgb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진행내용</a:t>
            </a:r>
            <a:endParaRPr kumimoji="0" lang="en-US" altLang="ko-KR" sz="2000" b="1" i="0" u="none" strike="noStrike" kern="1200" cap="none" spc="0" normalizeH="0" baseline="0" noProof="0">
              <a:ln>
                <a:noFill/>
              </a:ln>
              <a:solidFill>
                <a:srgbClr val="F2F2F2">
                  <a:lumMod val="25000"/>
                </a:srgbClr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3BA40DF-B388-1571-526C-EC46463E12A8}"/>
              </a:ext>
            </a:extLst>
          </p:cNvPr>
          <p:cNvSpPr txBox="1"/>
          <p:nvPr/>
        </p:nvSpPr>
        <p:spPr>
          <a:xfrm>
            <a:off x="1402973" y="362736"/>
            <a:ext cx="4600687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defRPr/>
            </a:pPr>
            <a:r>
              <a:rPr lang="en-US" altLang="ko-KR">
                <a:latin typeface="나눔스퀘어OTF_ac ExtraBold"/>
              </a:rPr>
              <a:t>5. </a:t>
            </a:r>
            <a:r>
              <a:rPr lang="en-US" altLang="ko-KR" err="1">
                <a:latin typeface="나눔스퀘어OTF_ac ExtraBold"/>
              </a:rPr>
              <a:t>최종까지</a:t>
            </a:r>
            <a:r>
              <a:rPr lang="en-US" altLang="ko-KR">
                <a:latin typeface="나눔스퀘어OTF_ac ExtraBold"/>
              </a:rPr>
              <a:t> 할 일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C55D6B-F917-5AFF-D323-603A8A3CE77E}"/>
              </a:ext>
            </a:extLst>
          </p:cNvPr>
          <p:cNvSpPr txBox="1"/>
          <p:nvPr/>
        </p:nvSpPr>
        <p:spPr>
          <a:xfrm>
            <a:off x="744876" y="1344201"/>
            <a:ext cx="10411146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>
                <a:cs typeface="Arial"/>
              </a:rPr>
              <a:t>질문 타입 분류기 계속 수정 및 업데이트.</a:t>
            </a:r>
            <a:endParaRPr lang="ko-KR" dirty="0">
              <a:cs typeface="Arial"/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cs typeface="Arial"/>
              </a:rPr>
              <a:t>테스트 계속 하면서 잘못 응답되는 모델들 </a:t>
            </a:r>
            <a:r>
              <a:rPr lang="ko-KR" altLang="en-US" dirty="0" err="1">
                <a:cs typeface="Arial"/>
              </a:rPr>
              <a:t>재학습</a:t>
            </a:r>
            <a:r>
              <a:rPr lang="ko-KR" altLang="en-US" dirty="0">
                <a:cs typeface="Arial"/>
              </a:rPr>
              <a:t>.</a:t>
            </a:r>
          </a:p>
          <a:p>
            <a:pPr marL="342900" indent="-342900">
              <a:buAutoNum type="arabicPeriod"/>
            </a:pPr>
            <a:r>
              <a:rPr lang="ko-KR" altLang="en-US" dirty="0">
                <a:cs typeface="Arial"/>
              </a:rPr>
              <a:t>시간이 남는다면, 추가로 질문 타입 모델을 추가.</a:t>
            </a:r>
          </a:p>
        </p:txBody>
      </p:sp>
    </p:spTree>
    <p:extLst>
      <p:ext uri="{BB962C8B-B14F-4D97-AF65-F5344CB8AC3E}">
        <p14:creationId xmlns:p14="http://schemas.microsoft.com/office/powerpoint/2010/main" val="286526195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D83BDAEF-A4F3-E717-2853-F4D40F63C0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>
            <a:extLst>
              <a:ext uri="{FF2B5EF4-FFF2-40B4-BE49-F238E27FC236}">
                <a16:creationId xmlns:a16="http://schemas.microsoft.com/office/drawing/2014/main" id="{E7F87A0C-E286-A98D-7FF3-31F9B64AC427}"/>
              </a:ext>
            </a:extLst>
          </p:cNvPr>
          <p:cNvGrpSpPr/>
          <p:nvPr/>
        </p:nvGrpSpPr>
        <p:grpSpPr>
          <a:xfrm>
            <a:off x="752229" y="3293917"/>
            <a:ext cx="10446241" cy="169171"/>
            <a:chOff x="1308176" y="6650120"/>
            <a:chExt cx="15669362" cy="253757"/>
          </a:xfrm>
        </p:grpSpPr>
        <p:pic>
          <p:nvPicPr>
            <p:cNvPr id="3" name="Object 2">
              <a:extLst>
                <a:ext uri="{FF2B5EF4-FFF2-40B4-BE49-F238E27FC236}">
                  <a16:creationId xmlns:a16="http://schemas.microsoft.com/office/drawing/2014/main" id="{A57FDC65-8B07-B4CD-5A55-CEC0B5D2BBB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308176" y="6650120"/>
              <a:ext cx="15669362" cy="253757"/>
            </a:xfrm>
            <a:prstGeom prst="rect">
              <a:avLst/>
            </a:prstGeom>
          </p:spPr>
        </p:pic>
      </p:grpSp>
      <p:grpSp>
        <p:nvGrpSpPr>
          <p:cNvPr id="1002" name="그룹 1002">
            <a:extLst>
              <a:ext uri="{FF2B5EF4-FFF2-40B4-BE49-F238E27FC236}">
                <a16:creationId xmlns:a16="http://schemas.microsoft.com/office/drawing/2014/main" id="{A21F0086-82CE-97D3-3BEB-A2249619E53D}"/>
              </a:ext>
            </a:extLst>
          </p:cNvPr>
          <p:cNvGrpSpPr/>
          <p:nvPr/>
        </p:nvGrpSpPr>
        <p:grpSpPr>
          <a:xfrm>
            <a:off x="1641744" y="3378502"/>
            <a:ext cx="432000" cy="464044"/>
            <a:chOff x="3706579" y="6778692"/>
            <a:chExt cx="257143" cy="253757"/>
          </a:xfrm>
        </p:grpSpPr>
        <p:pic>
          <p:nvPicPr>
            <p:cNvPr id="6" name="Object 5">
              <a:extLst>
                <a:ext uri="{FF2B5EF4-FFF2-40B4-BE49-F238E27FC236}">
                  <a16:creationId xmlns:a16="http://schemas.microsoft.com/office/drawing/2014/main" id="{597C3F0D-17AC-0330-FF2D-4C6893C53E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3706579" y="6778692"/>
              <a:ext cx="257143" cy="253757"/>
            </a:xfrm>
            <a:prstGeom prst="rect">
              <a:avLst/>
            </a:prstGeom>
          </p:spPr>
        </p:pic>
      </p:grpSp>
      <p:grpSp>
        <p:nvGrpSpPr>
          <p:cNvPr id="1003" name="그룹 1003">
            <a:extLst>
              <a:ext uri="{FF2B5EF4-FFF2-40B4-BE49-F238E27FC236}">
                <a16:creationId xmlns:a16="http://schemas.microsoft.com/office/drawing/2014/main" id="{3390AF6F-29EC-3713-69D3-FEAFB68E6F46}"/>
              </a:ext>
            </a:extLst>
          </p:cNvPr>
          <p:cNvGrpSpPr/>
          <p:nvPr/>
        </p:nvGrpSpPr>
        <p:grpSpPr>
          <a:xfrm>
            <a:off x="5889635" y="3379632"/>
            <a:ext cx="171429" cy="169171"/>
            <a:chOff x="9014286" y="6778692"/>
            <a:chExt cx="257143" cy="253757"/>
          </a:xfrm>
        </p:grpSpPr>
        <p:pic>
          <p:nvPicPr>
            <p:cNvPr id="9" name="Object 8">
              <a:extLst>
                <a:ext uri="{FF2B5EF4-FFF2-40B4-BE49-F238E27FC236}">
                  <a16:creationId xmlns:a16="http://schemas.microsoft.com/office/drawing/2014/main" id="{782C7A72-EC5F-072A-F194-F43CE56E58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9014286" y="6778692"/>
              <a:ext cx="257143" cy="253757"/>
            </a:xfrm>
            <a:prstGeom prst="rect">
              <a:avLst/>
            </a:prstGeom>
          </p:spPr>
        </p:pic>
      </p:grpSp>
      <p:grpSp>
        <p:nvGrpSpPr>
          <p:cNvPr id="1004" name="그룹 1004">
            <a:extLst>
              <a:ext uri="{FF2B5EF4-FFF2-40B4-BE49-F238E27FC236}">
                <a16:creationId xmlns:a16="http://schemas.microsoft.com/office/drawing/2014/main" id="{AFBA8C6D-9A62-1D43-EC81-52136EFB9528}"/>
              </a:ext>
            </a:extLst>
          </p:cNvPr>
          <p:cNvGrpSpPr/>
          <p:nvPr/>
        </p:nvGrpSpPr>
        <p:grpSpPr>
          <a:xfrm>
            <a:off x="9875826" y="3399061"/>
            <a:ext cx="171429" cy="169171"/>
            <a:chOff x="14321992" y="6778692"/>
            <a:chExt cx="257143" cy="253757"/>
          </a:xfrm>
        </p:grpSpPr>
        <p:pic>
          <p:nvPicPr>
            <p:cNvPr id="12" name="Object 11">
              <a:extLst>
                <a:ext uri="{FF2B5EF4-FFF2-40B4-BE49-F238E27FC236}">
                  <a16:creationId xmlns:a16="http://schemas.microsoft.com/office/drawing/2014/main" id="{0569D75E-873D-3311-25FB-2EEACF95CC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14321992" y="6778692"/>
              <a:ext cx="257143" cy="253757"/>
            </a:xfrm>
            <a:prstGeom prst="rect">
              <a:avLst/>
            </a:prstGeom>
          </p:spPr>
        </p:pic>
      </p:grpSp>
      <p:grpSp>
        <p:nvGrpSpPr>
          <p:cNvPr id="1005" name="그룹 1005">
            <a:extLst>
              <a:ext uri="{FF2B5EF4-FFF2-40B4-BE49-F238E27FC236}">
                <a16:creationId xmlns:a16="http://schemas.microsoft.com/office/drawing/2014/main" id="{08B25DB6-4008-4671-D0C6-B815258D454E}"/>
              </a:ext>
            </a:extLst>
          </p:cNvPr>
          <p:cNvGrpSpPr/>
          <p:nvPr/>
        </p:nvGrpSpPr>
        <p:grpSpPr>
          <a:xfrm>
            <a:off x="4120399" y="3208203"/>
            <a:ext cx="171429" cy="169171"/>
            <a:chOff x="6360432" y="6521549"/>
            <a:chExt cx="257143" cy="253757"/>
          </a:xfrm>
        </p:grpSpPr>
        <p:pic>
          <p:nvPicPr>
            <p:cNvPr id="15" name="Object 14">
              <a:extLst>
                <a:ext uri="{FF2B5EF4-FFF2-40B4-BE49-F238E27FC236}">
                  <a16:creationId xmlns:a16="http://schemas.microsoft.com/office/drawing/2014/main" id="{149AACCA-AAB8-EF5D-1F52-603E70005F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6360432" y="6521549"/>
              <a:ext cx="257143" cy="253757"/>
            </a:xfrm>
            <a:prstGeom prst="rect">
              <a:avLst/>
            </a:prstGeom>
          </p:spPr>
        </p:pic>
      </p:grpSp>
      <p:grpSp>
        <p:nvGrpSpPr>
          <p:cNvPr id="1006" name="그룹 1006">
            <a:extLst>
              <a:ext uri="{FF2B5EF4-FFF2-40B4-BE49-F238E27FC236}">
                <a16:creationId xmlns:a16="http://schemas.microsoft.com/office/drawing/2014/main" id="{171DE871-2FC2-B178-79F1-A1E5C092DEEC}"/>
              </a:ext>
            </a:extLst>
          </p:cNvPr>
          <p:cNvGrpSpPr/>
          <p:nvPr/>
        </p:nvGrpSpPr>
        <p:grpSpPr>
          <a:xfrm>
            <a:off x="7658871" y="3208203"/>
            <a:ext cx="171429" cy="169171"/>
            <a:chOff x="11668139" y="6521549"/>
            <a:chExt cx="257143" cy="253757"/>
          </a:xfrm>
        </p:grpSpPr>
        <p:pic>
          <p:nvPicPr>
            <p:cNvPr id="18" name="Object 17">
              <a:extLst>
                <a:ext uri="{FF2B5EF4-FFF2-40B4-BE49-F238E27FC236}">
                  <a16:creationId xmlns:a16="http://schemas.microsoft.com/office/drawing/2014/main" id="{35EC6FFE-099A-B627-A03F-75327F8888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11668139" y="6521549"/>
              <a:ext cx="257143" cy="253757"/>
            </a:xfrm>
            <a:prstGeom prst="rect">
              <a:avLst/>
            </a:prstGeom>
          </p:spPr>
        </p:pic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8FF30EC3-8FC2-B642-367A-E211A3C1B70E}"/>
              </a:ext>
            </a:extLst>
          </p:cNvPr>
          <p:cNvGrpSpPr/>
          <p:nvPr/>
        </p:nvGrpSpPr>
        <p:grpSpPr>
          <a:xfrm flipH="1">
            <a:off x="11374568" y="0"/>
            <a:ext cx="579033" cy="1227831"/>
            <a:chOff x="1066216" y="-1"/>
            <a:chExt cx="2336201" cy="4953878"/>
          </a:xfrm>
          <a:effectLst>
            <a:outerShdw dist="12700" dir="2700000" algn="tl" rotWithShape="0">
              <a:schemeClr val="accent4">
                <a:lumMod val="10000"/>
                <a:alpha val="40000"/>
              </a:schemeClr>
            </a:outerShdw>
          </a:effectLst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1FC36397-087B-4903-64C2-12369982E355}"/>
                </a:ext>
              </a:extLst>
            </p:cNvPr>
            <p:cNvGrpSpPr/>
            <p:nvPr/>
          </p:nvGrpSpPr>
          <p:grpSpPr>
            <a:xfrm>
              <a:off x="1066216" y="-1"/>
              <a:ext cx="2336201" cy="4953878"/>
              <a:chOff x="662180" y="-1"/>
              <a:chExt cx="1884872" cy="4242180"/>
            </a:xfrm>
            <a:solidFill>
              <a:schemeClr val="accent2"/>
            </a:solidFill>
          </p:grpSpPr>
          <p:sp>
            <p:nvSpPr>
              <p:cNvPr id="13" name="오각형 49">
                <a:extLst>
                  <a:ext uri="{FF2B5EF4-FFF2-40B4-BE49-F238E27FC236}">
                    <a16:creationId xmlns:a16="http://schemas.microsoft.com/office/drawing/2014/main" id="{B27FFD74-7EF1-966A-7A11-5FCAA702D5DC}"/>
                  </a:ext>
                </a:extLst>
              </p:cNvPr>
              <p:cNvSpPr/>
              <p:nvPr/>
            </p:nvSpPr>
            <p:spPr>
              <a:xfrm rot="5400000">
                <a:off x="-516474" y="1178653"/>
                <a:ext cx="4242180" cy="1884872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 UltraLight"/>
                  <a:cs typeface="+mn-cs"/>
                </a:endParaRPr>
              </a:p>
            </p:txBody>
          </p:sp>
          <p:cxnSp>
            <p:nvCxnSpPr>
              <p:cNvPr id="14" name="직선 연결선 13">
                <a:extLst>
                  <a:ext uri="{FF2B5EF4-FFF2-40B4-BE49-F238E27FC236}">
                    <a16:creationId xmlns:a16="http://schemas.microsoft.com/office/drawing/2014/main" id="{10B5C572-BE8C-C60D-3B30-96701220E700}"/>
                  </a:ext>
                </a:extLst>
              </p:cNvPr>
              <p:cNvCxnSpPr/>
              <p:nvPr/>
            </p:nvCxnSpPr>
            <p:spPr>
              <a:xfrm>
                <a:off x="793708" y="3111827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직선 연결선 15">
                <a:extLst>
                  <a:ext uri="{FF2B5EF4-FFF2-40B4-BE49-F238E27FC236}">
                    <a16:creationId xmlns:a16="http://schemas.microsoft.com/office/drawing/2014/main" id="{3B5994EB-1469-4B73-BB90-203B3B47FF5B}"/>
                  </a:ext>
                </a:extLst>
              </p:cNvPr>
              <p:cNvCxnSpPr/>
              <p:nvPr/>
            </p:nvCxnSpPr>
            <p:spPr>
              <a:xfrm>
                <a:off x="793708" y="710870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BFB25A53-F123-4A2F-D4D1-83B1B95FD670}"/>
                </a:ext>
              </a:extLst>
            </p:cNvPr>
            <p:cNvGrpSpPr/>
            <p:nvPr/>
          </p:nvGrpSpPr>
          <p:grpSpPr>
            <a:xfrm>
              <a:off x="1521331" y="1246594"/>
              <a:ext cx="1660292" cy="1960794"/>
              <a:chOff x="5827464" y="1399010"/>
              <a:chExt cx="4436091" cy="5238997"/>
            </a:xfrm>
          </p:grpSpPr>
          <p:pic>
            <p:nvPicPr>
              <p:cNvPr id="10" name="그림 9">
                <a:extLst>
                  <a:ext uri="{FF2B5EF4-FFF2-40B4-BE49-F238E27FC236}">
                    <a16:creationId xmlns:a16="http://schemas.microsoft.com/office/drawing/2014/main" id="{CF7CB60C-8208-61F2-8E00-3CDBBEDAA75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154" t="7721" r="14157" b="19442"/>
              <a:stretch/>
            </p:blipFill>
            <p:spPr>
              <a:xfrm>
                <a:off x="5827464" y="1399010"/>
                <a:ext cx="4436091" cy="5238997"/>
              </a:xfrm>
              <a:prstGeom prst="rect">
                <a:avLst/>
              </a:prstGeom>
              <a:effectLst>
                <a:outerShdw dist="254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0E471E8C-D602-E1C1-7C5F-67F2DCC5C93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3186" t="85302" r="14157" b="-2883"/>
              <a:stretch/>
            </p:blipFill>
            <p:spPr>
              <a:xfrm>
                <a:off x="6036693" y="4313065"/>
                <a:ext cx="1598429" cy="35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9BB8CA7C-DBFF-FDC3-3F59-6FAD0CF73ED0}"/>
              </a:ext>
            </a:extLst>
          </p:cNvPr>
          <p:cNvGrpSpPr/>
          <p:nvPr/>
        </p:nvGrpSpPr>
        <p:grpSpPr>
          <a:xfrm>
            <a:off x="2886395" y="1848551"/>
            <a:ext cx="2549423" cy="1230576"/>
            <a:chOff x="605431" y="4085090"/>
            <a:chExt cx="2549423" cy="1230576"/>
          </a:xfrm>
        </p:grpSpPr>
        <p:sp>
          <p:nvSpPr>
            <p:cNvPr id="43" name="Object 43">
              <a:extLst>
                <a:ext uri="{FF2B5EF4-FFF2-40B4-BE49-F238E27FC236}">
                  <a16:creationId xmlns:a16="http://schemas.microsoft.com/office/drawing/2014/main" id="{EC60F67F-DD49-12DA-B5BB-755E3C07B93F}"/>
                </a:ext>
              </a:extLst>
            </p:cNvPr>
            <p:cNvSpPr txBox="1"/>
            <p:nvPr/>
          </p:nvSpPr>
          <p:spPr>
            <a:xfrm>
              <a:off x="605431" y="4603933"/>
              <a:ext cx="2549423" cy="71173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1200" cap="none" spc="0" normalizeH="0" baseline="0" noProof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  <a:latin typeface="나눔바른고딕 UltraLight"/>
                  <a:cs typeface="+mn-cs"/>
                </a:rPr>
                <a:t>- </a:t>
              </a:r>
              <a:r>
                <a:rPr kumimoji="0" lang="ko-KR" alt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  <a:latin typeface="나눔바른고딕 UltraLight"/>
                  <a:cs typeface="+mn-cs"/>
                </a:rPr>
                <a:t>데이터 수집 및 </a:t>
              </a:r>
              <a:r>
                <a:rPr kumimoji="0" lang="ko-KR" altLang="en-US" sz="1400" b="0" i="0" u="none" strike="noStrike" kern="1200" cap="none" spc="0" normalizeH="0" baseline="0" noProof="0" err="1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  <a:latin typeface="나눔바른고딕 UltraLight"/>
                  <a:cs typeface="+mn-cs"/>
                </a:rPr>
                <a:t>전처리</a:t>
              </a:r>
              <a:endPara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나눔바른고딕 UltraLight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1200" cap="none" spc="0" normalizeH="0" baseline="0" noProof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  <a:latin typeface="나눔바른고딕 UltraLight"/>
                  <a:cs typeface="+mn-cs"/>
                </a:rPr>
                <a:t>- </a:t>
              </a:r>
              <a:r>
                <a:rPr kumimoji="0" lang="ko-KR" altLang="en-US" sz="1400" b="0" i="0" u="none" strike="noStrike" kern="1200" cap="none" spc="0" normalizeH="0" baseline="0" noProof="0" err="1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  <a:latin typeface="나눔바른고딕 UltraLight"/>
                  <a:cs typeface="+mn-cs"/>
                </a:rPr>
                <a:t>챗봇</a:t>
              </a:r>
              <a:r>
                <a:rPr kumimoji="0" lang="ko-KR" alt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  <a:latin typeface="나눔바른고딕 UltraLight"/>
                  <a:cs typeface="+mn-cs"/>
                </a:rPr>
                <a:t> 모델 학습 데이터 생성</a:t>
              </a:r>
              <a:endPara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나눔바른고딕 UltraLight"/>
                <a:cs typeface="+mn-cs"/>
              </a:endParaRPr>
            </a:p>
          </p:txBody>
        </p: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10347F1D-AEBF-2E97-4AF7-2B5F6D92B053}"/>
                </a:ext>
              </a:extLst>
            </p:cNvPr>
            <p:cNvGrpSpPr/>
            <p:nvPr/>
          </p:nvGrpSpPr>
          <p:grpSpPr>
            <a:xfrm>
              <a:off x="908069" y="4085090"/>
              <a:ext cx="1913958" cy="432000"/>
              <a:chOff x="908069" y="4085090"/>
              <a:chExt cx="1913958" cy="432000"/>
            </a:xfrm>
          </p:grpSpPr>
          <p:sp>
            <p:nvSpPr>
              <p:cNvPr id="42" name="Object 42">
                <a:extLst>
                  <a:ext uri="{FF2B5EF4-FFF2-40B4-BE49-F238E27FC236}">
                    <a16:creationId xmlns:a16="http://schemas.microsoft.com/office/drawing/2014/main" id="{02198C84-84F9-4DCB-C212-5B34D2DE0C0A}"/>
                  </a:ext>
                </a:extLst>
              </p:cNvPr>
              <p:cNvSpPr txBox="1"/>
              <p:nvPr/>
            </p:nvSpPr>
            <p:spPr>
              <a:xfrm>
                <a:off x="1340069" y="4085092"/>
                <a:ext cx="1481958" cy="420564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133" b="0" i="0" u="none" strike="noStrike" kern="0" cap="none" spc="-20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바른고딕 UltraLight"/>
                    <a:cs typeface="S-Core Dream 7 ExtraBold" pitchFamily="34" charset="0"/>
                  </a:rPr>
                  <a:t>1</a:t>
                </a:r>
                <a:r>
                  <a:rPr kumimoji="0" lang="ko-KR" altLang="en-US" sz="2133" b="0" i="0" u="none" strike="noStrike" kern="0" cap="none" spc="-20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바른고딕 UltraLight"/>
                    <a:cs typeface="S-Core Dream 7 ExtraBold" pitchFamily="34" charset="0"/>
                  </a:rPr>
                  <a:t>차 중간 발표</a:t>
                </a:r>
                <a:endPara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  <a:latin typeface="나눔바른고딕 UltraLight"/>
                  <a:cs typeface="+mn-cs"/>
                </a:endParaRPr>
              </a:p>
            </p:txBody>
          </p:sp>
          <p:pic>
            <p:nvPicPr>
              <p:cNvPr id="30" name="Object 37">
                <a:extLst>
                  <a:ext uri="{FF2B5EF4-FFF2-40B4-BE49-F238E27FC236}">
                    <a16:creationId xmlns:a16="http://schemas.microsoft.com/office/drawing/2014/main" id="{3710CE84-7A8B-2B26-02BB-32D3A6E2D0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08069" y="4085090"/>
                <a:ext cx="432000" cy="432000"/>
              </a:xfrm>
              <a:prstGeom prst="rect">
                <a:avLst/>
              </a:prstGeom>
            </p:spPr>
          </p:pic>
        </p:grp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921901B0-2376-E0B1-E42E-8EAEE7B72C53}"/>
              </a:ext>
            </a:extLst>
          </p:cNvPr>
          <p:cNvGrpSpPr/>
          <p:nvPr/>
        </p:nvGrpSpPr>
        <p:grpSpPr>
          <a:xfrm>
            <a:off x="968227" y="3887896"/>
            <a:ext cx="1612282" cy="432000"/>
            <a:chOff x="1092000" y="4107384"/>
            <a:chExt cx="1612282" cy="432000"/>
          </a:xfrm>
        </p:grpSpPr>
        <p:sp>
          <p:nvSpPr>
            <p:cNvPr id="46" name="Object 42">
              <a:extLst>
                <a:ext uri="{FF2B5EF4-FFF2-40B4-BE49-F238E27FC236}">
                  <a16:creationId xmlns:a16="http://schemas.microsoft.com/office/drawing/2014/main" id="{19EE4F8B-90BD-C1D8-6CC6-0890AA01D8FA}"/>
                </a:ext>
              </a:extLst>
            </p:cNvPr>
            <p:cNvSpPr txBox="1"/>
            <p:nvPr/>
          </p:nvSpPr>
          <p:spPr>
            <a:xfrm>
              <a:off x="1524000" y="4107386"/>
              <a:ext cx="1180282" cy="42056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133" b="0" i="0" u="none" strike="noStrike" kern="0" cap="none" spc="-20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바른고딕 UltraLight"/>
                  <a:cs typeface="S-Core Dream 7 ExtraBold" pitchFamily="34" charset="0"/>
                </a:rPr>
                <a:t>주제 발표</a:t>
              </a: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나눔바른고딕 UltraLight"/>
                <a:cs typeface="+mn-cs"/>
              </a:endParaRPr>
            </a:p>
          </p:txBody>
        </p:sp>
        <p:pic>
          <p:nvPicPr>
            <p:cNvPr id="47" name="Object 37">
              <a:extLst>
                <a:ext uri="{FF2B5EF4-FFF2-40B4-BE49-F238E27FC236}">
                  <a16:creationId xmlns:a16="http://schemas.microsoft.com/office/drawing/2014/main" id="{AFEC9ED0-0F4A-3343-32E1-A73CF3D811A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92000" y="4107384"/>
              <a:ext cx="432000" cy="432000"/>
            </a:xfrm>
            <a:prstGeom prst="rect">
              <a:avLst/>
            </a:prstGeom>
          </p:spPr>
        </p:pic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594F6E5A-8DE0-0F1C-75B9-279FE27D90B1}"/>
              </a:ext>
            </a:extLst>
          </p:cNvPr>
          <p:cNvGrpSpPr/>
          <p:nvPr/>
        </p:nvGrpSpPr>
        <p:grpSpPr>
          <a:xfrm>
            <a:off x="4495668" y="3845642"/>
            <a:ext cx="3128534" cy="1903838"/>
            <a:chOff x="605431" y="4085090"/>
            <a:chExt cx="3128534" cy="1903838"/>
          </a:xfrm>
        </p:grpSpPr>
        <p:sp>
          <p:nvSpPr>
            <p:cNvPr id="51" name="Object 43">
              <a:extLst>
                <a:ext uri="{FF2B5EF4-FFF2-40B4-BE49-F238E27FC236}">
                  <a16:creationId xmlns:a16="http://schemas.microsoft.com/office/drawing/2014/main" id="{B9747C39-C808-C2AD-CD27-EBE1DF698406}"/>
                </a:ext>
              </a:extLst>
            </p:cNvPr>
            <p:cNvSpPr txBox="1"/>
            <p:nvPr/>
          </p:nvSpPr>
          <p:spPr>
            <a:xfrm>
              <a:off x="605431" y="4603933"/>
              <a:ext cx="3128534" cy="138499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  <a:latin typeface="나눔바른고딕 UltraLight"/>
                  <a:cs typeface="+mn-cs"/>
                </a:rPr>
                <a:t>- </a:t>
              </a: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  <a:latin typeface="나눔바른고딕 UltraLight"/>
                  <a:cs typeface="+mn-cs"/>
                </a:rPr>
                <a:t>다양한 사전학습 모델 이용 전이학습</a:t>
              </a:r>
              <a:endPara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나눔바른고딕 UltraLight"/>
                <a:cs typeface="+mn-cs"/>
              </a:endParaRPr>
            </a:p>
            <a:p>
              <a:pPr marL="285750" marR="0" lvl="0" indent="-285750" algn="ctr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  <a:latin typeface="나눔바른고딕 UltraLight"/>
                  <a:cs typeface="+mn-cs"/>
                </a:rPr>
                <a:t>재료에 대한 </a:t>
              </a:r>
              <a:r>
                <a:rPr lang="ko-KR" altLang="en-US" sz="1400" dirty="0">
                  <a:solidFill>
                    <a:srgbClr val="3A3838"/>
                  </a:solidFill>
                  <a:latin typeface="나눔바른고딕 UltraLight"/>
                </a:rPr>
                <a:t>추가 </a:t>
              </a:r>
              <a:r>
                <a:rPr lang="ko-KR" altLang="en-US" sz="1400" dirty="0" err="1">
                  <a:solidFill>
                    <a:srgbClr val="3A3838"/>
                  </a:solidFill>
                  <a:latin typeface="나눔바른고딕 UltraLight"/>
                </a:rPr>
                <a:t>전처리</a:t>
              </a:r>
              <a:endParaRPr lang="en-US" altLang="ko-KR" sz="1400" dirty="0">
                <a:solidFill>
                  <a:srgbClr val="3A3838"/>
                </a:solidFill>
                <a:latin typeface="나눔바른고딕 UltraLight"/>
              </a:endParaRPr>
            </a:p>
            <a:p>
              <a:pPr marR="0" lvl="0" algn="ctr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en-US" altLang="ko-KR" sz="1400" dirty="0">
                  <a:solidFill>
                    <a:srgbClr val="3A3838"/>
                  </a:solidFill>
                  <a:latin typeface="나눔바른고딕 UltraLight"/>
                </a:rPr>
                <a:t>- </a:t>
              </a:r>
              <a:r>
                <a:rPr lang="ko-KR" altLang="en-US" sz="1400" dirty="0">
                  <a:solidFill>
                    <a:srgbClr val="3A3838"/>
                  </a:solidFill>
                  <a:latin typeface="나눔바른고딕 UltraLight"/>
                </a:rPr>
                <a:t>재료 구분 모델 학습</a:t>
              </a:r>
              <a:endPara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나눔바른고딕 UltraLight"/>
                <a:cs typeface="+mn-cs"/>
              </a:endParaRPr>
            </a:p>
          </p:txBody>
        </p: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47EC3DC7-E89C-F218-19AC-826FC8B74EDD}"/>
                </a:ext>
              </a:extLst>
            </p:cNvPr>
            <p:cNvGrpSpPr/>
            <p:nvPr/>
          </p:nvGrpSpPr>
          <p:grpSpPr>
            <a:xfrm>
              <a:off x="908069" y="4085090"/>
              <a:ext cx="1913958" cy="432000"/>
              <a:chOff x="908069" y="4085090"/>
              <a:chExt cx="1913958" cy="432000"/>
            </a:xfrm>
          </p:grpSpPr>
          <p:sp>
            <p:nvSpPr>
              <p:cNvPr id="54" name="Object 42">
                <a:extLst>
                  <a:ext uri="{FF2B5EF4-FFF2-40B4-BE49-F238E27FC236}">
                    <a16:creationId xmlns:a16="http://schemas.microsoft.com/office/drawing/2014/main" id="{23AA4F29-72E8-1666-D018-B69A7B10A4E6}"/>
                  </a:ext>
                </a:extLst>
              </p:cNvPr>
              <p:cNvSpPr txBox="1"/>
              <p:nvPr/>
            </p:nvSpPr>
            <p:spPr>
              <a:xfrm>
                <a:off x="1340069" y="4085092"/>
                <a:ext cx="1481958" cy="420564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133" b="0" i="0" u="none" strike="noStrike" kern="0" cap="none" spc="-20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바른고딕 UltraLight"/>
                    <a:cs typeface="S-Core Dream 7 ExtraBold" pitchFamily="34" charset="0"/>
                  </a:rPr>
                  <a:t>2</a:t>
                </a:r>
                <a:r>
                  <a:rPr kumimoji="0" lang="ko-KR" altLang="en-US" sz="2133" b="0" i="0" u="none" strike="noStrike" kern="0" cap="none" spc="-20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바른고딕 UltraLight"/>
                    <a:cs typeface="S-Core Dream 7 ExtraBold" pitchFamily="34" charset="0"/>
                  </a:rPr>
                  <a:t>차 중간 발표</a:t>
                </a:r>
                <a:endPara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  <a:latin typeface="나눔바른고딕 UltraLight"/>
                  <a:cs typeface="+mn-cs"/>
                </a:endParaRPr>
              </a:p>
            </p:txBody>
          </p:sp>
          <p:pic>
            <p:nvPicPr>
              <p:cNvPr id="55" name="Object 37">
                <a:extLst>
                  <a:ext uri="{FF2B5EF4-FFF2-40B4-BE49-F238E27FC236}">
                    <a16:creationId xmlns:a16="http://schemas.microsoft.com/office/drawing/2014/main" id="{B6028872-9078-D2D0-9BF3-EDF6EA3C92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08069" y="4085090"/>
                <a:ext cx="432000" cy="432000"/>
              </a:xfrm>
              <a:prstGeom prst="rect">
                <a:avLst/>
              </a:prstGeom>
            </p:spPr>
          </p:pic>
        </p:grp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E26DDC9D-BADE-1A80-370F-4FE8B44A8769}"/>
              </a:ext>
            </a:extLst>
          </p:cNvPr>
          <p:cNvGrpSpPr/>
          <p:nvPr/>
        </p:nvGrpSpPr>
        <p:grpSpPr>
          <a:xfrm>
            <a:off x="6318023" y="1843099"/>
            <a:ext cx="2549423" cy="1215893"/>
            <a:chOff x="605431" y="4085090"/>
            <a:chExt cx="2549423" cy="1215893"/>
          </a:xfrm>
        </p:grpSpPr>
        <p:sp>
          <p:nvSpPr>
            <p:cNvPr id="58" name="Object 43">
              <a:extLst>
                <a:ext uri="{FF2B5EF4-FFF2-40B4-BE49-F238E27FC236}">
                  <a16:creationId xmlns:a16="http://schemas.microsoft.com/office/drawing/2014/main" id="{864377B4-48DE-C039-AC0C-C2CE067119D8}"/>
                </a:ext>
              </a:extLst>
            </p:cNvPr>
            <p:cNvSpPr txBox="1"/>
            <p:nvPr/>
          </p:nvSpPr>
          <p:spPr>
            <a:xfrm>
              <a:off x="605431" y="4603933"/>
              <a:ext cx="2549423" cy="69705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kumimoji="0" lang="en-US" altLang="ko-KR" sz="1400" b="0" i="0" u="none" strike="noStrike" kern="1200" cap="none" spc="0" normalizeH="0" baseline="0" noProof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  <a:latin typeface="나눔바른고딕 UltraLight"/>
                  <a:cs typeface="+mn-cs"/>
                </a:rPr>
                <a:t>- </a:t>
              </a:r>
              <a:r>
                <a:rPr lang="en-US" altLang="ko-KR" sz="1400">
                  <a:solidFill>
                    <a:srgbClr val="3A3838"/>
                  </a:solidFill>
                  <a:latin typeface="나눔바른고딕 UltraLight"/>
                </a:rPr>
                <a:t>만든 모델들 통합</a:t>
              </a:r>
              <a:endParaRPr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나눔바른고딕 UltraLight"/>
              </a:endParaRPr>
            </a:p>
            <a:p>
              <a:pPr algn="ctr">
                <a:lnSpc>
                  <a:spcPct val="150000"/>
                </a:lnSpc>
                <a:defRPr/>
              </a:pPr>
              <a:r>
                <a:rPr kumimoji="0" lang="en-US" altLang="ko-KR" sz="1400" b="0" i="0" u="none" strike="noStrike" kern="1200" cap="none" spc="0" normalizeH="0" baseline="0" noProof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  <a:latin typeface="나눔바른고딕 UltraLight"/>
                  <a:cs typeface="+mn-cs"/>
                </a:rPr>
                <a:t>- </a:t>
              </a:r>
              <a:r>
                <a:rPr kumimoji="0" lang="ko-KR" alt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  <a:latin typeface="나눔바른고딕 UltraLight"/>
                  <a:cs typeface="+mn-cs"/>
                </a:rPr>
                <a:t>추가 기능 개발</a:t>
              </a:r>
              <a:r>
                <a:rPr lang="ko-KR" altLang="en-US" sz="1400">
                  <a:solidFill>
                    <a:srgbClr val="3A3838"/>
                  </a:solidFill>
                  <a:latin typeface="나눔바른고딕 UltraLight"/>
                </a:rPr>
                <a:t>(요리추천) </a:t>
              </a:r>
              <a:endPara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나눔바른고딕 UltraLight"/>
                <a:cs typeface="+mn-cs"/>
              </a:endParaRPr>
            </a:p>
          </p:txBody>
        </p:sp>
        <p:grpSp>
          <p:nvGrpSpPr>
            <p:cNvPr id="60" name="그룹 59">
              <a:extLst>
                <a:ext uri="{FF2B5EF4-FFF2-40B4-BE49-F238E27FC236}">
                  <a16:creationId xmlns:a16="http://schemas.microsoft.com/office/drawing/2014/main" id="{7C6597F1-CB47-623D-A294-E3610005F73B}"/>
                </a:ext>
              </a:extLst>
            </p:cNvPr>
            <p:cNvGrpSpPr/>
            <p:nvPr/>
          </p:nvGrpSpPr>
          <p:grpSpPr>
            <a:xfrm>
              <a:off x="908069" y="4085090"/>
              <a:ext cx="1854026" cy="757358"/>
              <a:chOff x="908069" y="4085090"/>
              <a:chExt cx="1854026" cy="757358"/>
            </a:xfrm>
          </p:grpSpPr>
          <p:sp>
            <p:nvSpPr>
              <p:cNvPr id="63" name="Object 42">
                <a:extLst>
                  <a:ext uri="{FF2B5EF4-FFF2-40B4-BE49-F238E27FC236}">
                    <a16:creationId xmlns:a16="http://schemas.microsoft.com/office/drawing/2014/main" id="{8E6B6004-0DC7-A1B9-DB95-E9870B70CAB9}"/>
                  </a:ext>
                </a:extLst>
              </p:cNvPr>
              <p:cNvSpPr txBox="1"/>
              <p:nvPr/>
            </p:nvSpPr>
            <p:spPr>
              <a:xfrm>
                <a:off x="1340069" y="4093653"/>
                <a:ext cx="1422026" cy="74879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133" b="0" i="0" u="none" strike="noStrike" kern="0" cap="none" spc="-20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바른고딕 UltraLight"/>
                    <a:cs typeface="S-Core Dream 7 ExtraBold" pitchFamily="34" charset="0"/>
                  </a:rPr>
                  <a:t>3</a:t>
                </a:r>
                <a:r>
                  <a:rPr kumimoji="0" lang="ko-KR" altLang="en-US" sz="2133" b="0" i="0" u="none" strike="noStrike" kern="0" cap="none" spc="-20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바른고딕 UltraLight"/>
                    <a:cs typeface="S-Core Dream 7 ExtraBold" pitchFamily="34" charset="0"/>
                  </a:rPr>
                  <a:t>차 중간 발표</a:t>
                </a:r>
                <a:endPara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  <a:latin typeface="나눔바른고딕 UltraLight"/>
                  <a:cs typeface="+mn-cs"/>
                </a:endParaRPr>
              </a:p>
            </p:txBody>
          </p:sp>
          <p:pic>
            <p:nvPicPr>
              <p:cNvPr id="960" name="Object 37">
                <a:extLst>
                  <a:ext uri="{FF2B5EF4-FFF2-40B4-BE49-F238E27FC236}">
                    <a16:creationId xmlns:a16="http://schemas.microsoft.com/office/drawing/2014/main" id="{544E185E-707C-4A31-629E-EDFFF632BC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08069" y="4085090"/>
                <a:ext cx="432000" cy="432000"/>
              </a:xfrm>
              <a:prstGeom prst="rect">
                <a:avLst/>
              </a:prstGeom>
            </p:spPr>
          </p:pic>
        </p:grpSp>
      </p:grpSp>
      <p:grpSp>
        <p:nvGrpSpPr>
          <p:cNvPr id="961" name="그룹 960">
            <a:extLst>
              <a:ext uri="{FF2B5EF4-FFF2-40B4-BE49-F238E27FC236}">
                <a16:creationId xmlns:a16="http://schemas.microsoft.com/office/drawing/2014/main" id="{DE80273B-33DE-CF72-D279-E24933A1EA6D}"/>
              </a:ext>
            </a:extLst>
          </p:cNvPr>
          <p:cNvGrpSpPr/>
          <p:nvPr/>
        </p:nvGrpSpPr>
        <p:grpSpPr>
          <a:xfrm>
            <a:off x="8649047" y="3677878"/>
            <a:ext cx="2549423" cy="1545857"/>
            <a:chOff x="605431" y="4079638"/>
            <a:chExt cx="2549423" cy="1545857"/>
          </a:xfrm>
        </p:grpSpPr>
        <p:sp>
          <p:nvSpPr>
            <p:cNvPr id="962" name="Object 43">
              <a:extLst>
                <a:ext uri="{FF2B5EF4-FFF2-40B4-BE49-F238E27FC236}">
                  <a16:creationId xmlns:a16="http://schemas.microsoft.com/office/drawing/2014/main" id="{3436BBBA-4A28-01E2-FEBE-0DAEC3633D7D}"/>
                </a:ext>
              </a:extLst>
            </p:cNvPr>
            <p:cNvSpPr txBox="1"/>
            <p:nvPr/>
          </p:nvSpPr>
          <p:spPr>
            <a:xfrm>
              <a:off x="605431" y="4603933"/>
              <a:ext cx="2549423" cy="1021562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kumimoji="0" lang="en-US" altLang="ko-KR" sz="1400" b="0" i="0" u="none" strike="noStrike" kern="1200" cap="none" spc="0" normalizeH="0" baseline="0" noProof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  <a:latin typeface="나눔바른고딕 UltraLight"/>
                  <a:cs typeface="+mn-cs"/>
                </a:rPr>
                <a:t>-</a:t>
              </a:r>
              <a:r>
                <a:rPr lang="en-US" altLang="ko-KR" sz="1400" err="1">
                  <a:solidFill>
                    <a:srgbClr val="3A3838"/>
                  </a:solidFill>
                  <a:latin typeface="나눔바른고딕 UltraLight"/>
                </a:rPr>
                <a:t>테스트</a:t>
              </a:r>
              <a:r>
                <a:rPr lang="en-US" altLang="ko-KR" sz="1400">
                  <a:solidFill>
                    <a:srgbClr val="3A3838"/>
                  </a:solidFill>
                  <a:latin typeface="나눔바른고딕 UltraLight"/>
                </a:rPr>
                <a:t> </a:t>
              </a:r>
              <a:r>
                <a:rPr lang="en-US" altLang="ko-KR" sz="1400" err="1">
                  <a:solidFill>
                    <a:srgbClr val="3A3838"/>
                  </a:solidFill>
                  <a:latin typeface="나눔바른고딕 UltraLight"/>
                </a:rPr>
                <a:t>해보고</a:t>
              </a:r>
              <a:r>
                <a:rPr lang="en-US" altLang="ko-KR" sz="1400">
                  <a:solidFill>
                    <a:srgbClr val="3A3838"/>
                  </a:solidFill>
                  <a:latin typeface="나눔바른고딕 UltraLight"/>
                </a:rPr>
                <a:t> </a:t>
              </a:r>
              <a:r>
                <a:rPr lang="en-US" altLang="ko-KR" sz="1400" err="1">
                  <a:solidFill>
                    <a:srgbClr val="3A3838"/>
                  </a:solidFill>
                  <a:latin typeface="나눔바른고딕 UltraLight"/>
                </a:rPr>
                <a:t>재학습</a:t>
              </a:r>
              <a:r>
                <a:rPr lang="en-US" altLang="ko-KR" sz="1400">
                  <a:solidFill>
                    <a:srgbClr val="3A3838"/>
                  </a:solidFill>
                  <a:latin typeface="나눔바른고딕 UltraLight"/>
                </a:rPr>
                <a:t> 및 </a:t>
              </a:r>
              <a:r>
                <a:rPr lang="en-US" altLang="ko-KR" sz="1400" err="1">
                  <a:solidFill>
                    <a:srgbClr val="3A3838"/>
                  </a:solidFill>
                  <a:latin typeface="나눔바른고딕 UltraLight"/>
                </a:rPr>
                <a:t>추가</a:t>
              </a:r>
              <a:r>
                <a:rPr lang="en-US" altLang="ko-KR" sz="1400">
                  <a:solidFill>
                    <a:srgbClr val="3A3838"/>
                  </a:solidFill>
                  <a:latin typeface="나눔바른고딕 UltraLight"/>
                </a:rPr>
                <a:t> </a:t>
              </a:r>
              <a:r>
                <a:rPr lang="en-US" altLang="ko-KR" sz="1400" err="1">
                  <a:solidFill>
                    <a:srgbClr val="3A3838"/>
                  </a:solidFill>
                  <a:latin typeface="나눔바른고딕 UltraLight"/>
                </a:rPr>
                <a:t>학습</a:t>
              </a:r>
              <a:endParaRPr lang="en-US" altLang="ko-KR" sz="1400">
                <a:solidFill>
                  <a:srgbClr val="3A3838"/>
                </a:solidFill>
                <a:latin typeface="나눔바른고딕 UltraLight"/>
              </a:endParaRPr>
            </a:p>
            <a:p>
              <a:pPr algn="ctr">
                <a:lnSpc>
                  <a:spcPct val="150000"/>
                </a:lnSpc>
                <a:defRPr/>
              </a:pPr>
              <a:r>
                <a:rPr lang="en-US" altLang="ko-KR" sz="1400">
                  <a:latin typeface="Arial"/>
                  <a:cs typeface="Arial"/>
                </a:rPr>
                <a:t>-</a:t>
              </a:r>
              <a:r>
                <a:rPr lang="en-US" altLang="ko-KR" sz="1400" err="1">
                  <a:latin typeface="Arial"/>
                  <a:cs typeface="Arial"/>
                </a:rPr>
                <a:t>프로젝트</a:t>
              </a:r>
              <a:r>
                <a:rPr lang="en-US" altLang="ko-KR" sz="1400">
                  <a:latin typeface="Arial"/>
                  <a:cs typeface="Arial"/>
                </a:rPr>
                <a:t> </a:t>
              </a:r>
              <a:r>
                <a:rPr lang="en-US" altLang="ko-KR" sz="1400" err="1">
                  <a:latin typeface="Arial"/>
                  <a:cs typeface="Arial"/>
                </a:rPr>
                <a:t>마무리</a:t>
              </a:r>
              <a:r>
                <a:rPr lang="en-US" altLang="ko-KR" sz="1400">
                  <a:latin typeface="Arial"/>
                  <a:cs typeface="Arial"/>
                </a:rPr>
                <a:t> </a:t>
              </a:r>
            </a:p>
          </p:txBody>
        </p:sp>
        <p:grpSp>
          <p:nvGrpSpPr>
            <p:cNvPr id="963" name="그룹 962">
              <a:extLst>
                <a:ext uri="{FF2B5EF4-FFF2-40B4-BE49-F238E27FC236}">
                  <a16:creationId xmlns:a16="http://schemas.microsoft.com/office/drawing/2014/main" id="{657E7497-DF93-ED76-9DFD-B71744DE659A}"/>
                </a:ext>
              </a:extLst>
            </p:cNvPr>
            <p:cNvGrpSpPr/>
            <p:nvPr/>
          </p:nvGrpSpPr>
          <p:grpSpPr>
            <a:xfrm>
              <a:off x="1124069" y="4079638"/>
              <a:ext cx="1697958" cy="432000"/>
              <a:chOff x="1124069" y="4079638"/>
              <a:chExt cx="1697958" cy="432000"/>
            </a:xfrm>
          </p:grpSpPr>
          <p:sp>
            <p:nvSpPr>
              <p:cNvPr id="964" name="Object 42">
                <a:extLst>
                  <a:ext uri="{FF2B5EF4-FFF2-40B4-BE49-F238E27FC236}">
                    <a16:creationId xmlns:a16="http://schemas.microsoft.com/office/drawing/2014/main" id="{39E60D14-155E-F09B-3D71-BA010CBADDC4}"/>
                  </a:ext>
                </a:extLst>
              </p:cNvPr>
              <p:cNvSpPr txBox="1"/>
              <p:nvPr/>
            </p:nvSpPr>
            <p:spPr>
              <a:xfrm>
                <a:off x="1340069" y="4085092"/>
                <a:ext cx="1481958" cy="420564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133" b="0" i="0" u="none" strike="noStrike" kern="0" cap="none" spc="-20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바른고딕 UltraLight"/>
                    <a:cs typeface="S-Core Dream 7 ExtraBold" pitchFamily="34" charset="0"/>
                  </a:rPr>
                  <a:t>최종 발표</a:t>
                </a:r>
                <a:endPara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  <a:latin typeface="나눔바른고딕 UltraLight"/>
                  <a:cs typeface="+mn-cs"/>
                </a:endParaRPr>
              </a:p>
            </p:txBody>
          </p:sp>
          <p:pic>
            <p:nvPicPr>
              <p:cNvPr id="965" name="Object 37">
                <a:extLst>
                  <a:ext uri="{FF2B5EF4-FFF2-40B4-BE49-F238E27FC236}">
                    <a16:creationId xmlns:a16="http://schemas.microsoft.com/office/drawing/2014/main" id="{B24E6F41-D0A5-CA96-78E6-942E02148B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124069" y="4079638"/>
                <a:ext cx="432000" cy="432000"/>
              </a:xfrm>
              <a:prstGeom prst="rect">
                <a:avLst/>
              </a:prstGeom>
            </p:spPr>
          </p:pic>
        </p:grpSp>
      </p:grpSp>
      <p:sp>
        <p:nvSpPr>
          <p:cNvPr id="966" name="Object 43">
            <a:extLst>
              <a:ext uri="{FF2B5EF4-FFF2-40B4-BE49-F238E27FC236}">
                <a16:creationId xmlns:a16="http://schemas.microsoft.com/office/drawing/2014/main" id="{568E1FF5-6696-0CE9-7D12-27D67306E807}"/>
              </a:ext>
            </a:extLst>
          </p:cNvPr>
          <p:cNvSpPr txBox="1"/>
          <p:nvPr/>
        </p:nvSpPr>
        <p:spPr>
          <a:xfrm>
            <a:off x="248404" y="4344731"/>
            <a:ext cx="3218680" cy="71173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나눔바른고딕 UltraLight"/>
                <a:cs typeface="+mn-cs"/>
              </a:rPr>
              <a:t>-</a:t>
            </a:r>
            <a:r>
              <a:rPr kumimoji="0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나눔바른고딕 UltraLight"/>
                <a:cs typeface="+mn-cs"/>
              </a:rPr>
              <a:t> 레시피 데이터 검색</a:t>
            </a:r>
            <a:endParaRPr kumimoji="0" lang="en-US" altLang="ko-KR" sz="1400" b="0" i="0" u="none" strike="noStrike" kern="1200" cap="none" spc="0" normalizeH="0" baseline="0" noProof="0">
              <a:ln>
                <a:noFill/>
              </a:ln>
              <a:solidFill>
                <a:srgbClr val="3A3838"/>
              </a:solidFill>
              <a:effectLst/>
              <a:uLnTx/>
              <a:uFillTx/>
              <a:latin typeface="나눔바른고딕 UltraLight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나눔바른고딕 UltraLight"/>
                <a:cs typeface="+mn-cs"/>
              </a:rPr>
              <a:t>- </a:t>
            </a:r>
            <a:r>
              <a:rPr kumimoji="0" lang="ko-KR" altLang="en-US" sz="1400" b="0" i="0" u="none" strike="noStrike" kern="1200" cap="none" spc="0" normalizeH="0" baseline="0" noProof="0" err="1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나눔바른고딕 UltraLight"/>
                <a:cs typeface="+mn-cs"/>
              </a:rPr>
              <a:t>챗봇</a:t>
            </a:r>
            <a:r>
              <a:rPr kumimoji="0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나눔바른고딕 UltraLight"/>
                <a:cs typeface="+mn-cs"/>
              </a:rPr>
              <a:t> 생성을 위한 기반지식 및 논문 탐색</a:t>
            </a:r>
            <a:endParaRPr kumimoji="0" lang="en-US" altLang="ko-KR" sz="1400" b="0" i="0" u="none" strike="noStrike" kern="1200" cap="none" spc="0" normalizeH="0" baseline="0" noProof="0">
              <a:ln>
                <a:noFill/>
              </a:ln>
              <a:solidFill>
                <a:srgbClr val="3A3838"/>
              </a:solidFill>
              <a:effectLst/>
              <a:uLnTx/>
              <a:uFillTx/>
              <a:latin typeface="나눔바른고딕 UltraLight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6BE8180-0226-A1AA-9BD9-A4EDBBAE3431}"/>
              </a:ext>
            </a:extLst>
          </p:cNvPr>
          <p:cNvSpPr txBox="1"/>
          <p:nvPr/>
        </p:nvSpPr>
        <p:spPr>
          <a:xfrm>
            <a:off x="193464" y="347347"/>
            <a:ext cx="13548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F2F2F2">
                    <a:lumMod val="25000"/>
                  </a:srgb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타임테이블</a:t>
            </a:r>
            <a:endParaRPr kumimoji="0" lang="en-US" altLang="ko-KR" sz="2000" b="1" i="0" u="none" strike="noStrike" kern="1200" cap="none" spc="0" normalizeH="0" baseline="0" noProof="0">
              <a:ln>
                <a:noFill/>
              </a:ln>
              <a:solidFill>
                <a:srgbClr val="F2F2F2">
                  <a:lumMod val="25000"/>
                </a:srgbClr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8713EE3-5572-89AE-191A-B48E5D6787F5}"/>
              </a:ext>
            </a:extLst>
          </p:cNvPr>
          <p:cNvSpPr/>
          <p:nvPr/>
        </p:nvSpPr>
        <p:spPr>
          <a:xfrm>
            <a:off x="0" y="184002"/>
            <a:ext cx="104775" cy="7905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9898700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D5DDABB4-1F0E-0021-6CDA-1A9EC292FA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" name="그룹 1003">
            <a:extLst>
              <a:ext uri="{FF2B5EF4-FFF2-40B4-BE49-F238E27FC236}">
                <a16:creationId xmlns:a16="http://schemas.microsoft.com/office/drawing/2014/main" id="{FA9264CF-437E-BB20-E485-0A8541CB99CE}"/>
              </a:ext>
            </a:extLst>
          </p:cNvPr>
          <p:cNvGrpSpPr/>
          <p:nvPr/>
        </p:nvGrpSpPr>
        <p:grpSpPr>
          <a:xfrm>
            <a:off x="10190029" y="5229454"/>
            <a:ext cx="690819" cy="465179"/>
            <a:chOff x="8931539" y="7844181"/>
            <a:chExt cx="1036229" cy="697768"/>
          </a:xfrm>
        </p:grpSpPr>
        <p:pic>
          <p:nvPicPr>
            <p:cNvPr id="9" name="Object 8">
              <a:extLst>
                <a:ext uri="{FF2B5EF4-FFF2-40B4-BE49-F238E27FC236}">
                  <a16:creationId xmlns:a16="http://schemas.microsoft.com/office/drawing/2014/main" id="{BF32910A-3392-4A4C-A607-B6C0EF25AD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931539" y="7844181"/>
              <a:ext cx="1036229" cy="697768"/>
            </a:xfrm>
            <a:prstGeom prst="rect">
              <a:avLst/>
            </a:prstGeom>
          </p:spPr>
        </p:pic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BF9FBDB1-A165-4F4E-0F64-08304945214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54" t="7721" r="14157" b="19442"/>
          <a:stretch/>
        </p:blipFill>
        <p:spPr>
          <a:xfrm>
            <a:off x="853910" y="1190826"/>
            <a:ext cx="914483" cy="1080000"/>
          </a:xfrm>
          <a:prstGeom prst="rect">
            <a:avLst/>
          </a:prstGeom>
          <a:solidFill>
            <a:schemeClr val="tx2">
              <a:lumMod val="50000"/>
            </a:schemeClr>
          </a:solidFill>
          <a:effectLst>
            <a:outerShdw dist="254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25E15A84-B41E-40CD-CBDA-6BC96702BA1B}"/>
              </a:ext>
            </a:extLst>
          </p:cNvPr>
          <p:cNvGrpSpPr/>
          <p:nvPr/>
        </p:nvGrpSpPr>
        <p:grpSpPr>
          <a:xfrm flipH="1">
            <a:off x="11374568" y="0"/>
            <a:ext cx="579033" cy="1227831"/>
            <a:chOff x="1066216" y="-1"/>
            <a:chExt cx="2336201" cy="4953878"/>
          </a:xfrm>
          <a:effectLst>
            <a:outerShdw dist="12700" dir="2700000" algn="tl" rotWithShape="0">
              <a:schemeClr val="accent4">
                <a:lumMod val="10000"/>
                <a:alpha val="40000"/>
              </a:schemeClr>
            </a:outerShdw>
          </a:effectLst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68EA2912-8610-96D1-8724-CA84097217A4}"/>
                </a:ext>
              </a:extLst>
            </p:cNvPr>
            <p:cNvGrpSpPr/>
            <p:nvPr/>
          </p:nvGrpSpPr>
          <p:grpSpPr>
            <a:xfrm>
              <a:off x="1066216" y="-1"/>
              <a:ext cx="2336201" cy="4953878"/>
              <a:chOff x="662180" y="-1"/>
              <a:chExt cx="1884872" cy="4242180"/>
            </a:xfrm>
            <a:solidFill>
              <a:schemeClr val="accent2"/>
            </a:solidFill>
          </p:grpSpPr>
          <p:sp>
            <p:nvSpPr>
              <p:cNvPr id="21" name="오각형 49">
                <a:extLst>
                  <a:ext uri="{FF2B5EF4-FFF2-40B4-BE49-F238E27FC236}">
                    <a16:creationId xmlns:a16="http://schemas.microsoft.com/office/drawing/2014/main" id="{C7E5A052-760E-B02B-74EF-B265A268830F}"/>
                  </a:ext>
                </a:extLst>
              </p:cNvPr>
              <p:cNvSpPr/>
              <p:nvPr/>
            </p:nvSpPr>
            <p:spPr>
              <a:xfrm rot="5400000">
                <a:off x="-516474" y="1178653"/>
                <a:ext cx="4242180" cy="1884872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+mn-cs"/>
                </a:endParaRPr>
              </a:p>
            </p:txBody>
          </p:sp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id="{2722617C-DCCB-C067-AAB9-6FD801EC3EE4}"/>
                  </a:ext>
                </a:extLst>
              </p:cNvPr>
              <p:cNvCxnSpPr/>
              <p:nvPr/>
            </p:nvCxnSpPr>
            <p:spPr>
              <a:xfrm>
                <a:off x="793708" y="3111827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직선 연결선 22">
                <a:extLst>
                  <a:ext uri="{FF2B5EF4-FFF2-40B4-BE49-F238E27FC236}">
                    <a16:creationId xmlns:a16="http://schemas.microsoft.com/office/drawing/2014/main" id="{9F0FD2C3-8D1C-839B-151F-2D75C11D43B1}"/>
                  </a:ext>
                </a:extLst>
              </p:cNvPr>
              <p:cNvCxnSpPr/>
              <p:nvPr/>
            </p:nvCxnSpPr>
            <p:spPr>
              <a:xfrm>
                <a:off x="793708" y="710870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AEBA8C48-2659-AD60-C4D0-B64080C4832C}"/>
                </a:ext>
              </a:extLst>
            </p:cNvPr>
            <p:cNvGrpSpPr/>
            <p:nvPr/>
          </p:nvGrpSpPr>
          <p:grpSpPr>
            <a:xfrm>
              <a:off x="1521331" y="1246594"/>
              <a:ext cx="1660292" cy="1960794"/>
              <a:chOff x="5827464" y="1399010"/>
              <a:chExt cx="4436091" cy="5238997"/>
            </a:xfrm>
          </p:grpSpPr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E553A8B0-FE2B-2F15-E903-1B27F13BCA0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154" t="7721" r="14157" b="19442"/>
              <a:stretch/>
            </p:blipFill>
            <p:spPr>
              <a:xfrm>
                <a:off x="5827464" y="1399010"/>
                <a:ext cx="4436091" cy="5238997"/>
              </a:xfrm>
              <a:prstGeom prst="rect">
                <a:avLst/>
              </a:prstGeom>
              <a:effectLst>
                <a:outerShdw dist="254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id="{913B0E14-CC5C-D1CD-BD1F-4BE85CF322F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3186" t="85302" r="14157" b="-2883"/>
              <a:stretch/>
            </p:blipFill>
            <p:spPr>
              <a:xfrm>
                <a:off x="6036693" y="4313065"/>
                <a:ext cx="1598429" cy="35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pic>
        <p:nvPicPr>
          <p:cNvPr id="24" name="그림 23">
            <a:extLst>
              <a:ext uri="{FF2B5EF4-FFF2-40B4-BE49-F238E27FC236}">
                <a16:creationId xmlns:a16="http://schemas.microsoft.com/office/drawing/2014/main" id="{EED5D523-E626-1B77-A411-AED6AE15487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54" t="7721" r="14157" b="19442"/>
          <a:stretch/>
        </p:blipFill>
        <p:spPr>
          <a:xfrm>
            <a:off x="846354" y="2500834"/>
            <a:ext cx="914483" cy="1080000"/>
          </a:xfrm>
          <a:prstGeom prst="rect">
            <a:avLst/>
          </a:prstGeom>
          <a:solidFill>
            <a:schemeClr val="tx2">
              <a:lumMod val="50000"/>
            </a:schemeClr>
          </a:solidFill>
          <a:effectLst>
            <a:outerShdw dist="254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26AB8A69-C46E-9A46-9909-CD4FD63DC94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54" t="7721" r="14157" b="19442"/>
          <a:stretch/>
        </p:blipFill>
        <p:spPr>
          <a:xfrm>
            <a:off x="846355" y="3810842"/>
            <a:ext cx="914483" cy="1080000"/>
          </a:xfrm>
          <a:prstGeom prst="rect">
            <a:avLst/>
          </a:prstGeom>
          <a:solidFill>
            <a:schemeClr val="tx2">
              <a:lumMod val="50000"/>
            </a:schemeClr>
          </a:solidFill>
          <a:effectLst>
            <a:outerShdw dist="254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A68F61BE-0777-9015-1312-034E9329D8D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54" t="7721" r="14157" b="19442"/>
          <a:stretch/>
        </p:blipFill>
        <p:spPr>
          <a:xfrm>
            <a:off x="853909" y="5120850"/>
            <a:ext cx="914483" cy="1080000"/>
          </a:xfrm>
          <a:prstGeom prst="rect">
            <a:avLst/>
          </a:prstGeom>
          <a:solidFill>
            <a:schemeClr val="tx2">
              <a:lumMod val="50000"/>
            </a:schemeClr>
          </a:solidFill>
          <a:effectLst>
            <a:outerShdw dist="254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8" name="Object 17">
            <a:extLst>
              <a:ext uri="{FF2B5EF4-FFF2-40B4-BE49-F238E27FC236}">
                <a16:creationId xmlns:a16="http://schemas.microsoft.com/office/drawing/2014/main" id="{9BA98102-F816-B40A-96CB-F2675D1681C0}"/>
              </a:ext>
            </a:extLst>
          </p:cNvPr>
          <p:cNvSpPr txBox="1"/>
          <p:nvPr/>
        </p:nvSpPr>
        <p:spPr>
          <a:xfrm>
            <a:off x="1908998" y="1649909"/>
            <a:ext cx="9764116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한식 데이터 레시피 </a:t>
            </a:r>
            <a:r>
              <a:rPr kumimoji="0" lang="ko-KR" altLang="en-US" sz="1200" b="0" i="0" u="none" strike="noStrike" kern="1200" cap="none" spc="0" normalizeH="0" baseline="0" noProof="0" err="1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크롤링</a:t>
            </a: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 </a:t>
            </a: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(</a:t>
            </a: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데이터 수집 및 </a:t>
            </a:r>
            <a:r>
              <a:rPr kumimoji="0" lang="ko-KR" altLang="en-US" sz="1200" b="0" i="0" u="none" strike="noStrike" kern="1200" cap="none" spc="0" normalizeH="0" baseline="0" noProof="0" err="1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전처리</a:t>
            </a: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), </a:t>
            </a:r>
            <a:r>
              <a:rPr kumimoji="0" lang="en-US" altLang="ko-KR" sz="1200" b="0" i="0" u="none" strike="noStrike" kern="1200" cap="none" spc="0" normalizeH="0" baseline="0" noProof="0" err="1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QnA</a:t>
            </a: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 </a:t>
            </a: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학습데이터셋 생성</a:t>
            </a: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,  KoGPT2 </a:t>
            </a:r>
            <a:r>
              <a:rPr kumimoji="0" lang="ko-KR" altLang="en-US" sz="1200" b="0" i="0" u="none" strike="noStrike" kern="1200" cap="none" spc="0" normalizeH="0" baseline="0" noProof="0" err="1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챗봇</a:t>
            </a: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 </a:t>
            </a: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테스트</a:t>
            </a: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, </a:t>
            </a:r>
            <a:r>
              <a:rPr lang="en-US" altLang="ko-KR" sz="1200">
                <a:solidFill>
                  <a:srgbClr val="3A383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koGPT2</a:t>
            </a:r>
            <a:r>
              <a:rPr lang="ko-KR" altLang="en-US" sz="1200">
                <a:solidFill>
                  <a:srgbClr val="3A383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기반 </a:t>
            </a: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사전학습 모델 이용 </a:t>
            </a:r>
            <a:r>
              <a:rPr kumimoji="0" lang="ko-KR" altLang="en-US" sz="1200" b="0" i="0" u="none" strike="noStrike" kern="1200" cap="none" spc="0" normalizeH="0" baseline="0" noProof="0" err="1">
                <a:ln>
                  <a:noFill/>
                </a:ln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챗봇</a:t>
            </a: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 전이학습</a:t>
            </a:r>
            <a:endParaRPr kumimoji="0" lang="en-US" altLang="ko-KR" sz="12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spc="0" normalizeH="0" baseline="0" noProof="0">
              <a:ln>
                <a:noFill/>
              </a:ln>
              <a:solidFill>
                <a:srgbClr val="3A3838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최종발표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3A3838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29" name="Object 18">
            <a:extLst>
              <a:ext uri="{FF2B5EF4-FFF2-40B4-BE49-F238E27FC236}">
                <a16:creationId xmlns:a16="http://schemas.microsoft.com/office/drawing/2014/main" id="{CFD4C488-C772-F723-AEB4-8981DFCAC637}"/>
              </a:ext>
            </a:extLst>
          </p:cNvPr>
          <p:cNvSpPr txBox="1"/>
          <p:nvPr/>
        </p:nvSpPr>
        <p:spPr>
          <a:xfrm>
            <a:off x="1908999" y="1187949"/>
            <a:ext cx="2748287" cy="41043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67" b="0" i="0" u="none" strike="noStrike" kern="0" cap="none" spc="-67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NanumSquare ExtraBold" pitchFamily="34" charset="0"/>
              </a:rPr>
              <a:t>김종우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3A3838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30" name="Object 18">
            <a:extLst>
              <a:ext uri="{FF2B5EF4-FFF2-40B4-BE49-F238E27FC236}">
                <a16:creationId xmlns:a16="http://schemas.microsoft.com/office/drawing/2014/main" id="{329AB1E3-0220-996E-B494-A69DA19B6148}"/>
              </a:ext>
            </a:extLst>
          </p:cNvPr>
          <p:cNvSpPr txBox="1"/>
          <p:nvPr/>
        </p:nvSpPr>
        <p:spPr>
          <a:xfrm>
            <a:off x="1908999" y="2500834"/>
            <a:ext cx="2748287" cy="41043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67" b="0" i="0" u="none" strike="noStrike" kern="0" cap="none" spc="-67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NanumSquare ExtraBold" pitchFamily="34" charset="0"/>
              </a:rPr>
              <a:t>박성호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3A3838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31" name="Object 18">
            <a:extLst>
              <a:ext uri="{FF2B5EF4-FFF2-40B4-BE49-F238E27FC236}">
                <a16:creationId xmlns:a16="http://schemas.microsoft.com/office/drawing/2014/main" id="{B4F27B6A-7464-6384-DBF1-EE3DA22A8203}"/>
              </a:ext>
            </a:extLst>
          </p:cNvPr>
          <p:cNvSpPr txBox="1"/>
          <p:nvPr/>
        </p:nvSpPr>
        <p:spPr>
          <a:xfrm>
            <a:off x="1908998" y="3810839"/>
            <a:ext cx="2748287" cy="41043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67" b="0" i="0" u="none" strike="noStrike" kern="0" cap="none" spc="-67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NanumSquare ExtraBold" pitchFamily="34" charset="0"/>
              </a:rPr>
              <a:t>신동희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3A3838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32" name="Object 18">
            <a:extLst>
              <a:ext uri="{FF2B5EF4-FFF2-40B4-BE49-F238E27FC236}">
                <a16:creationId xmlns:a16="http://schemas.microsoft.com/office/drawing/2014/main" id="{578990C3-BEB0-AF1C-C7B7-F8D7C6EE3959}"/>
              </a:ext>
            </a:extLst>
          </p:cNvPr>
          <p:cNvSpPr txBox="1"/>
          <p:nvPr/>
        </p:nvSpPr>
        <p:spPr>
          <a:xfrm>
            <a:off x="1908998" y="5120844"/>
            <a:ext cx="2748287" cy="41043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67" b="0" i="0" u="none" strike="noStrike" kern="0" cap="none" spc="-67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NanumSquare ExtraBold" pitchFamily="34" charset="0"/>
              </a:rPr>
              <a:t>정창화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3A3838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33" name="Object 17">
            <a:extLst>
              <a:ext uri="{FF2B5EF4-FFF2-40B4-BE49-F238E27FC236}">
                <a16:creationId xmlns:a16="http://schemas.microsoft.com/office/drawing/2014/main" id="{FBC781A2-5CEA-F688-1D91-6E4C989D9513}"/>
              </a:ext>
            </a:extLst>
          </p:cNvPr>
          <p:cNvSpPr txBox="1"/>
          <p:nvPr/>
        </p:nvSpPr>
        <p:spPr>
          <a:xfrm>
            <a:off x="1908998" y="2967335"/>
            <a:ext cx="9764116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중식</a:t>
            </a: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/</a:t>
            </a: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일식 데이터 레시피 </a:t>
            </a:r>
            <a:r>
              <a:rPr kumimoji="0" lang="ko-KR" altLang="en-US" sz="1200" b="0" i="0" u="none" strike="noStrike" kern="1200" cap="none" spc="0" normalizeH="0" baseline="0" noProof="0" err="1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크롤링</a:t>
            </a: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 </a:t>
            </a: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(</a:t>
            </a: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데이터 수집 및 </a:t>
            </a:r>
            <a:r>
              <a:rPr kumimoji="0" lang="ko-KR" altLang="en-US" sz="1200" b="0" i="0" u="none" strike="noStrike" kern="1200" cap="none" spc="0" normalizeH="0" baseline="0" noProof="0" err="1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전처리</a:t>
            </a: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), </a:t>
            </a: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재료 구분 추가 </a:t>
            </a:r>
            <a:r>
              <a:rPr kumimoji="0" lang="ko-KR" altLang="en-US" sz="1200" b="0" i="0" u="none" strike="noStrike" kern="1200" cap="none" spc="0" normalizeH="0" baseline="0" noProof="0" err="1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크롤링</a:t>
            </a: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, </a:t>
            </a:r>
            <a:r>
              <a:rPr kumimoji="0" lang="en-US" altLang="ko-KR" sz="1200" b="0" i="0" u="none" strike="noStrike" kern="1200" cap="none" spc="0" normalizeH="0" baseline="0" noProof="0" err="1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QnA</a:t>
            </a: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 </a:t>
            </a: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학습데이터셋 생성</a:t>
            </a: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, </a:t>
            </a: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사전학습 모델 이용 </a:t>
            </a:r>
            <a:r>
              <a:rPr kumimoji="0" lang="ko-KR" altLang="en-US" sz="1200" b="0" i="0" u="none" strike="noStrike" kern="1200" cap="none" spc="0" normalizeH="0" baseline="0" noProof="0" err="1">
                <a:ln>
                  <a:noFill/>
                </a:ln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챗봇</a:t>
            </a: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 전이학습</a:t>
            </a:r>
            <a:endParaRPr kumimoji="0" lang="en-US" altLang="ko-KR" sz="12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spc="0" normalizeH="0" baseline="0" noProof="0">
              <a:ln>
                <a:noFill/>
              </a:ln>
              <a:solidFill>
                <a:srgbClr val="3A3838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3</a:t>
            </a: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차 중간발표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3A3838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34" name="Object 17">
            <a:extLst>
              <a:ext uri="{FF2B5EF4-FFF2-40B4-BE49-F238E27FC236}">
                <a16:creationId xmlns:a16="http://schemas.microsoft.com/office/drawing/2014/main" id="{277432AF-EE78-6469-BB7B-18953D052C6B}"/>
              </a:ext>
            </a:extLst>
          </p:cNvPr>
          <p:cNvSpPr txBox="1"/>
          <p:nvPr/>
        </p:nvSpPr>
        <p:spPr>
          <a:xfrm>
            <a:off x="1908998" y="4278898"/>
            <a:ext cx="9764116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한식 데이터 레시피 </a:t>
            </a:r>
            <a:r>
              <a:rPr kumimoji="0" lang="ko-KR" altLang="en-US" sz="1200" b="0" i="0" u="none" strike="noStrike" kern="1200" cap="none" spc="0" normalizeH="0" baseline="0" noProof="0" err="1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크롤링</a:t>
            </a: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 </a:t>
            </a: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(</a:t>
            </a: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데이터 수집 및 </a:t>
            </a:r>
            <a:r>
              <a:rPr kumimoji="0" lang="ko-KR" altLang="en-US" sz="1200" b="0" i="0" u="none" strike="noStrike" kern="1200" cap="none" spc="0" normalizeH="0" baseline="0" noProof="0" err="1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전처리</a:t>
            </a: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), </a:t>
            </a:r>
            <a:r>
              <a:rPr kumimoji="0" lang="en-US" altLang="ko-KR" sz="1200" b="0" i="0" u="none" strike="noStrike" kern="1200" cap="none" spc="0" normalizeH="0" baseline="0" noProof="0" err="1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QnA</a:t>
            </a: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 </a:t>
            </a: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학습데이터셋 생성</a:t>
            </a: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, GPT </a:t>
            </a:r>
            <a:r>
              <a:rPr lang="ko-KR" altLang="en-US" sz="1200">
                <a:solidFill>
                  <a:srgbClr val="3A383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기반 </a:t>
            </a:r>
            <a:r>
              <a:rPr kumimoji="0" lang="ko-KR" altLang="en-US" sz="1200" b="0" i="0" u="none" strike="noStrike" kern="1200" cap="none" spc="0" normalizeH="0" baseline="0" noProof="0" err="1">
                <a:ln>
                  <a:noFill/>
                </a:ln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사전학습</a:t>
            </a: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 모델 이용 </a:t>
            </a:r>
            <a:r>
              <a:rPr kumimoji="0" lang="ko-KR" altLang="en-US" sz="1200" b="0" i="0" u="none" strike="noStrike" kern="1200" cap="none" spc="0" normalizeH="0" baseline="0" noProof="0" err="1">
                <a:ln>
                  <a:noFill/>
                </a:ln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챗봇</a:t>
            </a: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 전이학습</a:t>
            </a:r>
            <a:endParaRPr kumimoji="0" lang="en-US" altLang="ko-KR" sz="12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spc="0" normalizeH="0" baseline="0" noProof="0">
              <a:ln>
                <a:noFill/>
              </a:ln>
              <a:solidFill>
                <a:srgbClr val="3A3838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2</a:t>
            </a: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차 중간발표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3A3838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35" name="Object 17">
            <a:extLst>
              <a:ext uri="{FF2B5EF4-FFF2-40B4-BE49-F238E27FC236}">
                <a16:creationId xmlns:a16="http://schemas.microsoft.com/office/drawing/2014/main" id="{1E7D6B42-49FA-C10F-CC61-451B93383334}"/>
              </a:ext>
            </a:extLst>
          </p:cNvPr>
          <p:cNvSpPr txBox="1"/>
          <p:nvPr/>
        </p:nvSpPr>
        <p:spPr>
          <a:xfrm>
            <a:off x="1908998" y="5590461"/>
            <a:ext cx="9764116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양식 데이터 레시피 </a:t>
            </a:r>
            <a:r>
              <a:rPr kumimoji="0" lang="ko-KR" altLang="en-US" sz="1200" b="0" i="0" u="none" strike="noStrike" kern="1200" cap="none" spc="0" normalizeH="0" baseline="0" noProof="0" err="1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크롤링</a:t>
            </a: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 </a:t>
            </a: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(</a:t>
            </a: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데이터 수집 및 </a:t>
            </a:r>
            <a:r>
              <a:rPr kumimoji="0" lang="ko-KR" altLang="en-US" sz="1200" b="0" i="0" u="none" strike="noStrike" kern="1200" cap="none" spc="0" normalizeH="0" baseline="0" noProof="0" err="1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전처리</a:t>
            </a: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), </a:t>
            </a: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전체 레시피 데이터</a:t>
            </a: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, </a:t>
            </a: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재료 구분 데이터 </a:t>
            </a:r>
            <a:r>
              <a:rPr kumimoji="0" lang="ko-KR" altLang="en-US" sz="1200" b="0" i="0" u="none" strike="noStrike" kern="1200" cap="none" spc="0" normalizeH="0" baseline="0" noProof="0" err="1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전처리</a:t>
            </a: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, </a:t>
            </a:r>
            <a:r>
              <a:rPr kumimoji="0" lang="en-US" altLang="ko-KR" sz="1200" b="0" i="0" u="none" strike="noStrike" kern="1200" cap="none" spc="0" normalizeH="0" baseline="0" noProof="0" err="1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QnA</a:t>
            </a: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 </a:t>
            </a: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학습데이터셋 생성</a:t>
            </a: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, </a:t>
            </a: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사전학습 모델 이용 </a:t>
            </a:r>
            <a:r>
              <a:rPr kumimoji="0" lang="ko-KR" altLang="en-US" sz="1200" b="0" i="0" u="none" strike="noStrike" kern="1200" cap="none" spc="0" normalizeH="0" baseline="0" noProof="0" err="1">
                <a:ln>
                  <a:noFill/>
                </a:ln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챗봇</a:t>
            </a: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 </a:t>
            </a:r>
            <a:r>
              <a:rPr kumimoji="0" lang="ko-KR" altLang="en-US" sz="1200" b="0" i="0" u="none" strike="noStrike" kern="1200" cap="none" spc="0" normalizeH="0" baseline="0" noProof="0" err="1">
                <a:ln>
                  <a:noFill/>
                </a:ln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전이학습</a:t>
            </a: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, </a:t>
            </a:r>
            <a:r>
              <a:rPr kumimoji="0" lang="ko-KR" altLang="en-US" sz="1200" b="0" i="0" u="none" strike="noStrike" kern="1200" cap="none" spc="0" normalizeH="0" baseline="0" noProof="0" err="1">
                <a:ln>
                  <a:noFill/>
                </a:ln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재료분류</a:t>
            </a: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 모델 학습</a:t>
            </a:r>
            <a:endParaRPr kumimoji="0" lang="en-US" altLang="ko-KR" sz="12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spc="0" normalizeH="0" baseline="0" noProof="0">
              <a:ln>
                <a:noFill/>
              </a:ln>
              <a:solidFill>
                <a:srgbClr val="3A3838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주제발표</a:t>
            </a: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, 1</a:t>
            </a: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차 중간발표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3A3838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BA0C31B-B5A3-DBCD-3B99-C453B150E199}"/>
              </a:ext>
            </a:extLst>
          </p:cNvPr>
          <p:cNvSpPr/>
          <p:nvPr/>
        </p:nvSpPr>
        <p:spPr>
          <a:xfrm>
            <a:off x="0" y="184002"/>
            <a:ext cx="104775" cy="7905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B57CC3-4546-7A30-B54A-73C2C5F7CAD9}"/>
              </a:ext>
            </a:extLst>
          </p:cNvPr>
          <p:cNvSpPr txBox="1"/>
          <p:nvPr/>
        </p:nvSpPr>
        <p:spPr>
          <a:xfrm>
            <a:off x="193464" y="347347"/>
            <a:ext cx="13548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F2F2F2">
                    <a:lumMod val="25000"/>
                  </a:srgb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조원별역할</a:t>
            </a:r>
            <a:endParaRPr kumimoji="0" lang="en-US" altLang="ko-KR" sz="2000" b="1" i="0" u="none" strike="noStrike" kern="1200" cap="none" spc="0" normalizeH="0" baseline="0" noProof="0">
              <a:ln>
                <a:noFill/>
              </a:ln>
              <a:solidFill>
                <a:srgbClr val="F2F2F2">
                  <a:lumMod val="25000"/>
                </a:srgbClr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2017696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 flip="none" rotWithShape="1">
          <a:gsLst>
            <a:gs pos="0">
              <a:schemeClr val="accent3">
                <a:lumMod val="89000"/>
              </a:schemeClr>
            </a:gs>
            <a:gs pos="23000">
              <a:schemeClr val="accent3">
                <a:lumMod val="89000"/>
              </a:schemeClr>
            </a:gs>
            <a:gs pos="69000">
              <a:schemeClr val="accent3">
                <a:lumMod val="75000"/>
              </a:schemeClr>
            </a:gs>
            <a:gs pos="97000">
              <a:schemeClr val="accent3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B26E24C-B945-8C45-781A-A61A152727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5C88191C-D514-9875-643E-E38A7D7EE23A}"/>
              </a:ext>
            </a:extLst>
          </p:cNvPr>
          <p:cNvSpPr txBox="1"/>
          <p:nvPr/>
        </p:nvSpPr>
        <p:spPr>
          <a:xfrm>
            <a:off x="5075274" y="4479852"/>
            <a:ext cx="20120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DC6721">
                    <a:lumMod val="75000"/>
                  </a:srgbClr>
                </a:solidFill>
                <a:effectLst/>
                <a:uLnTx/>
                <a:uFillTx/>
                <a:latin typeface="Arial"/>
                <a:cs typeface="+mn-cs"/>
              </a:rPr>
              <a:t>감사합니다</a:t>
            </a:r>
            <a:endParaRPr kumimoji="0" lang="en-US" altLang="ko-KR" sz="3200" b="0" i="0" u="none" strike="noStrike" kern="1200" cap="none" spc="0" normalizeH="0" baseline="0" noProof="0">
              <a:ln>
                <a:noFill/>
              </a:ln>
              <a:solidFill>
                <a:srgbClr val="DC6721">
                  <a:lumMod val="75000"/>
                </a:srgbClr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31E30BE-E49C-F416-1280-23E1617984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54" t="7721" r="14157" b="19442"/>
          <a:stretch/>
        </p:blipFill>
        <p:spPr>
          <a:xfrm>
            <a:off x="5265040" y="1946886"/>
            <a:ext cx="1661920" cy="1962719"/>
          </a:xfrm>
          <a:prstGeom prst="rect">
            <a:avLst/>
          </a:prstGeom>
          <a:effectLst>
            <a:outerShdw dist="254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777E320-A2ED-E6D9-D220-09E9FD59B88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186" t="85302" r="14157" b="-2883"/>
          <a:stretch/>
        </p:blipFill>
        <p:spPr>
          <a:xfrm>
            <a:off x="5506933" y="3909605"/>
            <a:ext cx="1130506" cy="25226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764169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193464" y="347347"/>
            <a:ext cx="15632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02 </a:t>
            </a:r>
            <a:r>
              <a:rPr lang="ko-KR" altLang="en-US" sz="2000" b="1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주제</a:t>
            </a:r>
            <a:r>
              <a:rPr lang="en-US" altLang="ko-KR" sz="2000" b="1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000" b="1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설명</a:t>
            </a:r>
            <a:endParaRPr lang="en-US" altLang="ko-KR" sz="2000" b="1">
              <a:solidFill>
                <a:schemeClr val="bg2">
                  <a:lumMod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34" name="그룹 33"/>
          <p:cNvGrpSpPr/>
          <p:nvPr/>
        </p:nvGrpSpPr>
        <p:grpSpPr>
          <a:xfrm flipH="1">
            <a:off x="11374568" y="0"/>
            <a:ext cx="579033" cy="1227831"/>
            <a:chOff x="1066216" y="-1"/>
            <a:chExt cx="2336201" cy="4953878"/>
          </a:xfrm>
          <a:effectLst>
            <a:outerShdw dist="12700" dir="2700000" algn="tl" rotWithShape="0">
              <a:schemeClr val="accent4">
                <a:lumMod val="10000"/>
                <a:alpha val="40000"/>
              </a:schemeClr>
            </a:outerShdw>
          </a:effectLst>
        </p:grpSpPr>
        <p:grpSp>
          <p:nvGrpSpPr>
            <p:cNvPr id="45" name="그룹 44"/>
            <p:cNvGrpSpPr/>
            <p:nvPr/>
          </p:nvGrpSpPr>
          <p:grpSpPr>
            <a:xfrm>
              <a:off x="1066216" y="-1"/>
              <a:ext cx="2336201" cy="4953878"/>
              <a:chOff x="662180" y="-1"/>
              <a:chExt cx="1884872" cy="4242180"/>
            </a:xfrm>
            <a:solidFill>
              <a:schemeClr val="accent2"/>
            </a:solidFill>
          </p:grpSpPr>
          <p:sp>
            <p:nvSpPr>
              <p:cNvPr id="50" name="오각형 49"/>
              <p:cNvSpPr/>
              <p:nvPr/>
            </p:nvSpPr>
            <p:spPr>
              <a:xfrm rot="5400000">
                <a:off x="-516474" y="1178653"/>
                <a:ext cx="4242180" cy="1884872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cxnSp>
            <p:nvCxnSpPr>
              <p:cNvPr id="51" name="직선 연결선 50"/>
              <p:cNvCxnSpPr/>
              <p:nvPr/>
            </p:nvCxnSpPr>
            <p:spPr>
              <a:xfrm>
                <a:off x="793708" y="3111827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/>
              <p:cNvCxnSpPr/>
              <p:nvPr/>
            </p:nvCxnSpPr>
            <p:spPr>
              <a:xfrm>
                <a:off x="793708" y="710870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6" name="그룹 45"/>
            <p:cNvGrpSpPr/>
            <p:nvPr/>
          </p:nvGrpSpPr>
          <p:grpSpPr>
            <a:xfrm>
              <a:off x="1521331" y="1246594"/>
              <a:ext cx="1660292" cy="1960794"/>
              <a:chOff x="5827464" y="1399010"/>
              <a:chExt cx="4436091" cy="5238997"/>
            </a:xfrm>
          </p:grpSpPr>
          <p:pic>
            <p:nvPicPr>
              <p:cNvPr id="47" name="그림 46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154" t="7721" r="14157" b="19442"/>
              <a:stretch/>
            </p:blipFill>
            <p:spPr>
              <a:xfrm>
                <a:off x="5827464" y="1399010"/>
                <a:ext cx="4436091" cy="5238997"/>
              </a:xfrm>
              <a:prstGeom prst="rect">
                <a:avLst/>
              </a:prstGeom>
              <a:effectLst>
                <a:outerShdw dist="254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48" name="그림 47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3186" t="85302" r="14157" b="-2883"/>
              <a:stretch/>
            </p:blipFill>
            <p:spPr>
              <a:xfrm>
                <a:off x="6036693" y="4313065"/>
                <a:ext cx="1598429" cy="35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251FABF3-7A05-CACA-F8F1-6761C3261A28}"/>
              </a:ext>
            </a:extLst>
          </p:cNvPr>
          <p:cNvGrpSpPr/>
          <p:nvPr/>
        </p:nvGrpSpPr>
        <p:grpSpPr>
          <a:xfrm>
            <a:off x="601680" y="1006379"/>
            <a:ext cx="10988639" cy="5422037"/>
            <a:chOff x="556953" y="752382"/>
            <a:chExt cx="10988639" cy="5422037"/>
          </a:xfrm>
        </p:grpSpPr>
        <p:sp>
          <p:nvSpPr>
            <p:cNvPr id="70" name="TextBox 69"/>
            <p:cNvSpPr txBox="1"/>
            <p:nvPr/>
          </p:nvSpPr>
          <p:spPr>
            <a:xfrm>
              <a:off x="817432" y="4454717"/>
              <a:ext cx="10728160" cy="17197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just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en-US" altLang="ko-KR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r>
                <a:rPr lang="ko-KR" altLang="en-US" dirty="0" err="1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크롤링을</a:t>
              </a:r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통해 대규모의 레시피 데이터베이스를 구축 </a:t>
              </a:r>
              <a:r>
                <a:rPr lang="en-US" altLang="ko-KR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(</a:t>
              </a:r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양식</a:t>
              </a:r>
              <a:r>
                <a:rPr lang="en-US" altLang="ko-KR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, </a:t>
              </a:r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중식</a:t>
              </a:r>
              <a:r>
                <a:rPr lang="en-US" altLang="ko-KR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, </a:t>
              </a:r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일식</a:t>
              </a:r>
              <a:r>
                <a:rPr lang="en-US" altLang="ko-KR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, </a:t>
              </a:r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한식으로 세분화</a:t>
              </a:r>
              <a:r>
                <a:rPr lang="en-US" altLang="ko-KR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)</a:t>
              </a:r>
            </a:p>
            <a:p>
              <a:pPr marL="285750" indent="-285750" algn="just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en-US" altLang="ko-KR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이 데이터를 바탕으로 </a:t>
              </a:r>
              <a:r>
                <a:rPr lang="ko-KR" altLang="en-US" dirty="0" err="1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챗봇이</a:t>
              </a:r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사용자의 입력을 분석하여</a:t>
              </a:r>
              <a:r>
                <a:rPr lang="en-US" altLang="ko-KR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관련 있는 레시피를 찾아 제공할 수 있도록 학습</a:t>
              </a:r>
              <a:endPara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marL="285750" indent="-285750" algn="just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이를 위해 다양한 요리 스타일과 재료에 대한 이해를 강화하기 위해</a:t>
              </a:r>
              <a:r>
                <a:rPr lang="en-US" altLang="ko-KR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각 요리 분야별로 균형 잡힌 데이터를 확보하고</a:t>
              </a:r>
              <a:r>
                <a:rPr lang="en-US" altLang="ko-KR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레시피 추천 서비스에 적합한 플랫폼과</a:t>
              </a:r>
              <a:r>
                <a:rPr lang="en-US" altLang="ko-KR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모델 선정에 중점</a:t>
              </a:r>
            </a:p>
          </p:txBody>
        </p:sp>
        <p:cxnSp>
          <p:nvCxnSpPr>
            <p:cNvPr id="72" name="직선 연결선 71"/>
            <p:cNvCxnSpPr>
              <a:cxnSpLocks/>
            </p:cNvCxnSpPr>
            <p:nvPr/>
          </p:nvCxnSpPr>
          <p:spPr>
            <a:xfrm>
              <a:off x="822960" y="4372206"/>
              <a:ext cx="10551608" cy="33308"/>
            </a:xfrm>
            <a:prstGeom prst="line">
              <a:avLst/>
            </a:prstGeom>
            <a:ln>
              <a:solidFill>
                <a:schemeClr val="accent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" name="Picture 8">
              <a:extLst>
                <a:ext uri="{FF2B5EF4-FFF2-40B4-BE49-F238E27FC236}">
                  <a16:creationId xmlns:a16="http://schemas.microsoft.com/office/drawing/2014/main" id="{1B6FAA4C-B8C9-CCEF-D5FB-52176996BF0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80199" y="2252727"/>
              <a:ext cx="720000" cy="72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6" name="직선 화살표 연결선 5">
              <a:extLst>
                <a:ext uri="{FF2B5EF4-FFF2-40B4-BE49-F238E27FC236}">
                  <a16:creationId xmlns:a16="http://schemas.microsoft.com/office/drawing/2014/main" id="{79B4C3C1-F2D1-64D1-512E-3A627C04F4BA}"/>
                </a:ext>
              </a:extLst>
            </p:cNvPr>
            <p:cNvCxnSpPr>
              <a:cxnSpLocks/>
              <a:stCxn id="3076" idx="2"/>
              <a:endCxn id="1026" idx="3"/>
            </p:cNvCxnSpPr>
            <p:nvPr/>
          </p:nvCxnSpPr>
          <p:spPr>
            <a:xfrm flipH="1">
              <a:off x="7323290" y="1777797"/>
              <a:ext cx="683586" cy="782547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C55345DE-82BF-7893-545D-E8D05B019A7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057943" y="1777813"/>
              <a:ext cx="2042451" cy="720000"/>
            </a:xfrm>
            <a:prstGeom prst="rect">
              <a:avLst/>
            </a:prstGeom>
          </p:spPr>
        </p:pic>
        <p:pic>
          <p:nvPicPr>
            <p:cNvPr id="3086" name="Picture 14" descr="로고">
              <a:hlinkClick r:id="rId6"/>
              <a:extLst>
                <a:ext uri="{FF2B5EF4-FFF2-40B4-BE49-F238E27FC236}">
                  <a16:creationId xmlns:a16="http://schemas.microsoft.com/office/drawing/2014/main" id="{24AF5AA1-DB13-CAF2-A6FC-3E97E6BADE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94462" y="2667835"/>
              <a:ext cx="1969412" cy="72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0CD32A33-D793-31B9-7661-F0101AF6AF2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18532" y="2057965"/>
              <a:ext cx="1004758" cy="10047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F0ED5703-1D53-11A0-D832-1DED4FC5FE3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36876" y="1237797"/>
              <a:ext cx="540000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5F02D849-1326-0985-7654-DEDFEEC2D83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92965" y="1895947"/>
              <a:ext cx="540000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FDD0AE5D-4016-D1E5-7780-B7F96203721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92965" y="2810867"/>
              <a:ext cx="540000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39BF1E35-59B8-2E47-BDD9-11FF83719B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44702" y="3429000"/>
              <a:ext cx="540000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7" name="직선 화살표 연결선 6">
              <a:extLst>
                <a:ext uri="{FF2B5EF4-FFF2-40B4-BE49-F238E27FC236}">
                  <a16:creationId xmlns:a16="http://schemas.microsoft.com/office/drawing/2014/main" id="{540F0B49-6E98-6F36-5B8B-7E89D460C627}"/>
                </a:ext>
              </a:extLst>
            </p:cNvPr>
            <p:cNvCxnSpPr>
              <a:cxnSpLocks/>
              <a:stCxn id="3078" idx="1"/>
              <a:endCxn id="1026" idx="3"/>
            </p:cNvCxnSpPr>
            <p:nvPr/>
          </p:nvCxnSpPr>
          <p:spPr>
            <a:xfrm flipH="1">
              <a:off x="7323290" y="2165947"/>
              <a:ext cx="969675" cy="394397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화살표 연결선 8">
              <a:extLst>
                <a:ext uri="{FF2B5EF4-FFF2-40B4-BE49-F238E27FC236}">
                  <a16:creationId xmlns:a16="http://schemas.microsoft.com/office/drawing/2014/main" id="{F83C59A6-FC7C-71EF-F47B-3B97B2C2436D}"/>
                </a:ext>
              </a:extLst>
            </p:cNvPr>
            <p:cNvCxnSpPr>
              <a:cxnSpLocks/>
              <a:stCxn id="3080" idx="1"/>
              <a:endCxn id="1026" idx="3"/>
            </p:cNvCxnSpPr>
            <p:nvPr/>
          </p:nvCxnSpPr>
          <p:spPr>
            <a:xfrm flipH="1" flipV="1">
              <a:off x="7323290" y="2560344"/>
              <a:ext cx="969675" cy="520523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화살표 연결선 10">
              <a:extLst>
                <a:ext uri="{FF2B5EF4-FFF2-40B4-BE49-F238E27FC236}">
                  <a16:creationId xmlns:a16="http://schemas.microsoft.com/office/drawing/2014/main" id="{0479B0A7-F772-18E6-2B39-50E497268AEB}"/>
                </a:ext>
              </a:extLst>
            </p:cNvPr>
            <p:cNvCxnSpPr>
              <a:cxnSpLocks/>
              <a:stCxn id="3082" idx="0"/>
              <a:endCxn id="1026" idx="3"/>
            </p:cNvCxnSpPr>
            <p:nvPr/>
          </p:nvCxnSpPr>
          <p:spPr>
            <a:xfrm flipH="1" flipV="1">
              <a:off x="7323290" y="2560344"/>
              <a:ext cx="691412" cy="868656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9C3FBC66-9D97-9D64-0EAC-C25BE0885D51}"/>
                </a:ext>
              </a:extLst>
            </p:cNvPr>
            <p:cNvSpPr/>
            <p:nvPr/>
          </p:nvSpPr>
          <p:spPr>
            <a:xfrm>
              <a:off x="5470156" y="1057813"/>
              <a:ext cx="5904412" cy="3091473"/>
            </a:xfrm>
            <a:prstGeom prst="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pic>
          <p:nvPicPr>
            <p:cNvPr id="38" name="Picture 2">
              <a:extLst>
                <a:ext uri="{FF2B5EF4-FFF2-40B4-BE49-F238E27FC236}">
                  <a16:creationId xmlns:a16="http://schemas.microsoft.com/office/drawing/2014/main" id="{58526BDE-98BF-3E8B-C932-2D57D7125EA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38365" y="752382"/>
              <a:ext cx="1080000" cy="10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F2BA5013-76B0-363D-7480-A7D9898F1E2A}"/>
                </a:ext>
              </a:extLst>
            </p:cNvPr>
            <p:cNvGrpSpPr/>
            <p:nvPr/>
          </p:nvGrpSpPr>
          <p:grpSpPr>
            <a:xfrm>
              <a:off x="556953" y="777831"/>
              <a:ext cx="3655527" cy="3371455"/>
              <a:chOff x="556953" y="777831"/>
              <a:chExt cx="3655527" cy="3371455"/>
            </a:xfrm>
          </p:grpSpPr>
          <p:grpSp>
            <p:nvGrpSpPr>
              <p:cNvPr id="65" name="그룹 64">
                <a:extLst>
                  <a:ext uri="{FF2B5EF4-FFF2-40B4-BE49-F238E27FC236}">
                    <a16:creationId xmlns:a16="http://schemas.microsoft.com/office/drawing/2014/main" id="{3689DF90-7C75-CC34-B5F7-E66D95B06684}"/>
                  </a:ext>
                </a:extLst>
              </p:cNvPr>
              <p:cNvGrpSpPr/>
              <p:nvPr/>
            </p:nvGrpSpPr>
            <p:grpSpPr>
              <a:xfrm>
                <a:off x="556953" y="777831"/>
                <a:ext cx="3655527" cy="3371455"/>
                <a:chOff x="551606" y="761642"/>
                <a:chExt cx="3655527" cy="3371455"/>
              </a:xfrm>
            </p:grpSpPr>
            <p:pic>
              <p:nvPicPr>
                <p:cNvPr id="2050" name="Picture 2" descr="Mastering BERT: A Comprehensive Guide from Beginner to Advanced in Natural  Language Processing (NLP) | by Rayyan Shaikh | Medium">
                  <a:extLst>
                    <a:ext uri="{FF2B5EF4-FFF2-40B4-BE49-F238E27FC236}">
                      <a16:creationId xmlns:a16="http://schemas.microsoft.com/office/drawing/2014/main" id="{8083B0C9-CBFF-69A5-2AAE-8EFB17303EB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516437" y="1102822"/>
                  <a:ext cx="1922956" cy="96147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6" name="그림 35">
                  <a:extLst>
                    <a:ext uri="{FF2B5EF4-FFF2-40B4-BE49-F238E27FC236}">
                      <a16:creationId xmlns:a16="http://schemas.microsoft.com/office/drawing/2014/main" id="{5F6D3DFE-5BCC-96AD-CED5-8C5E88A152D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863548" y="3265594"/>
                  <a:ext cx="1228734" cy="657230"/>
                </a:xfrm>
                <a:prstGeom prst="rect">
                  <a:avLst/>
                </a:prstGeom>
              </p:spPr>
            </p:pic>
            <p:sp>
              <p:nvSpPr>
                <p:cNvPr id="37" name="직사각형 36">
                  <a:extLst>
                    <a:ext uri="{FF2B5EF4-FFF2-40B4-BE49-F238E27FC236}">
                      <a16:creationId xmlns:a16="http://schemas.microsoft.com/office/drawing/2014/main" id="{C830EBFB-1569-E55D-9ECC-BD7366B6E8CC}"/>
                    </a:ext>
                  </a:extLst>
                </p:cNvPr>
                <p:cNvSpPr/>
                <p:nvPr/>
              </p:nvSpPr>
              <p:spPr>
                <a:xfrm>
                  <a:off x="817432" y="1041624"/>
                  <a:ext cx="3389701" cy="3091473"/>
                </a:xfrm>
                <a:prstGeom prst="rect">
                  <a:avLst/>
                </a:prstGeom>
                <a:noFill/>
                <a:ln w="38100">
                  <a:solidFill>
                    <a:srgbClr val="92D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  <p:pic>
              <p:nvPicPr>
                <p:cNvPr id="1028" name="Picture 4">
                  <a:extLst>
                    <a:ext uri="{FF2B5EF4-FFF2-40B4-BE49-F238E27FC236}">
                      <a16:creationId xmlns:a16="http://schemas.microsoft.com/office/drawing/2014/main" id="{A4193C39-6B07-D0EF-12B9-A6E74388C40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51606" y="761642"/>
                  <a:ext cx="1080000" cy="10800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054" name="Picture 6" descr="Introduction to Dialogflow. What is Dialogflow | by Siddharth Shukla |  Medium">
                <a:extLst>
                  <a:ext uri="{FF2B5EF4-FFF2-40B4-BE49-F238E27FC236}">
                    <a16:creationId xmlns:a16="http://schemas.microsoft.com/office/drawing/2014/main" id="{5216ABF2-1EB4-D47F-D922-D1FC9F062ED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09739" y="1891557"/>
                <a:ext cx="1790700" cy="76104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68" name="Picture 2" descr="ElasticSearch 개념을 익혀보자..">
              <a:extLst>
                <a:ext uri="{FF2B5EF4-FFF2-40B4-BE49-F238E27FC236}">
                  <a16:creationId xmlns:a16="http://schemas.microsoft.com/office/drawing/2014/main" id="{FA877766-0F6B-21A4-784B-02B3DB77DC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21771" y="2560268"/>
              <a:ext cx="1515158" cy="6969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C31EDA99-DEA5-7FF2-3043-82597DB50DBB}"/>
              </a:ext>
            </a:extLst>
          </p:cNvPr>
          <p:cNvSpPr/>
          <p:nvPr/>
        </p:nvSpPr>
        <p:spPr>
          <a:xfrm>
            <a:off x="0" y="184002"/>
            <a:ext cx="104775" cy="7905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7740592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89000"/>
              </a:schemeClr>
            </a:gs>
            <a:gs pos="23000">
              <a:schemeClr val="accent3">
                <a:lumMod val="89000"/>
              </a:schemeClr>
            </a:gs>
            <a:gs pos="69000">
              <a:schemeClr val="accent3">
                <a:lumMod val="75000"/>
              </a:schemeClr>
            </a:gs>
            <a:gs pos="97000">
              <a:schemeClr val="accent3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BF126FC-1E72-6B70-246C-AB2916901E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C0E53B29-B99D-F6E5-79E2-989CCB4C76F8}"/>
              </a:ext>
            </a:extLst>
          </p:cNvPr>
          <p:cNvSpPr txBox="1"/>
          <p:nvPr/>
        </p:nvSpPr>
        <p:spPr>
          <a:xfrm>
            <a:off x="4370752" y="3882877"/>
            <a:ext cx="34504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1" i="0" u="none" strike="noStrike" kern="1200" cap="none" spc="-150" normalizeH="0" baseline="0" noProof="0">
                <a:ln>
                  <a:noFill/>
                </a:ln>
                <a:solidFill>
                  <a:srgbClr val="FBE4C2">
                    <a:lumMod val="25000"/>
                  </a:srgbClr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Recipe Chatbot</a:t>
            </a:r>
            <a:endParaRPr kumimoji="0" lang="ko-KR" altLang="en-US" sz="4000" b="1" i="0" u="none" strike="noStrike" kern="1200" cap="none" spc="-150" normalizeH="0" baseline="0" noProof="0">
              <a:ln>
                <a:noFill/>
              </a:ln>
              <a:solidFill>
                <a:srgbClr val="FBE4C2">
                  <a:lumMod val="25000"/>
                </a:srgbClr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4E5FE525-0ABC-B9AE-9A07-2BDD990D2589}"/>
              </a:ext>
            </a:extLst>
          </p:cNvPr>
          <p:cNvGrpSpPr/>
          <p:nvPr/>
        </p:nvGrpSpPr>
        <p:grpSpPr>
          <a:xfrm>
            <a:off x="5265038" y="1610336"/>
            <a:ext cx="1661920" cy="2214981"/>
            <a:chOff x="4954772" y="1818167"/>
            <a:chExt cx="2349796" cy="3131772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BAFB195E-3C02-BD45-CA16-F4ECB34B04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154" t="7721" r="14157" b="19442"/>
            <a:stretch/>
          </p:blipFill>
          <p:spPr>
            <a:xfrm>
              <a:off x="4954772" y="1818167"/>
              <a:ext cx="2349796" cy="2775098"/>
            </a:xfrm>
            <a:prstGeom prst="rect">
              <a:avLst/>
            </a:prstGeom>
            <a:effectLst>
              <a:outerShdw dist="254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9685E356-D10C-169C-12D5-A2B06E54CC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186" t="85302" r="14157" b="-2883"/>
            <a:stretch/>
          </p:blipFill>
          <p:spPr>
            <a:xfrm>
              <a:off x="5296786" y="4593265"/>
              <a:ext cx="1598428" cy="35667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5F7EB96F-2F1C-A29B-D34A-A4C66D6F44A9}"/>
              </a:ext>
            </a:extLst>
          </p:cNvPr>
          <p:cNvSpPr txBox="1"/>
          <p:nvPr/>
        </p:nvSpPr>
        <p:spPr>
          <a:xfrm>
            <a:off x="4791794" y="5904309"/>
            <a:ext cx="25667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DC6721">
                    <a:lumMod val="75000"/>
                  </a:srgbClr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2</a:t>
            </a:r>
            <a:r>
              <a:rPr kumimoji="0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DC6721">
                    <a:lumMod val="75000"/>
                  </a:srgbClr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조 김종우 박성호 신동희 정창화</a:t>
            </a:r>
            <a:endParaRPr kumimoji="0" lang="en-US" altLang="ko-KR" sz="1400" b="0" i="0" u="none" strike="noStrike" kern="1200" cap="none" spc="0" normalizeH="0" baseline="0" noProof="0">
              <a:ln>
                <a:noFill/>
              </a:ln>
              <a:solidFill>
                <a:srgbClr val="DC6721">
                  <a:lumMod val="75000"/>
                </a:srgbClr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FC618626-CB76-1DDC-A3AB-E604D4151B90}"/>
              </a:ext>
            </a:extLst>
          </p:cNvPr>
          <p:cNvGrpSpPr/>
          <p:nvPr/>
        </p:nvGrpSpPr>
        <p:grpSpPr>
          <a:xfrm>
            <a:off x="5678762" y="1318993"/>
            <a:ext cx="834472" cy="230238"/>
            <a:chOff x="5435701" y="1021996"/>
            <a:chExt cx="834472" cy="230238"/>
          </a:xfrm>
        </p:grpSpPr>
        <p:sp>
          <p:nvSpPr>
            <p:cNvPr id="18" name="포인트가 5개인 별 17">
              <a:extLst>
                <a:ext uri="{FF2B5EF4-FFF2-40B4-BE49-F238E27FC236}">
                  <a16:creationId xmlns:a16="http://schemas.microsoft.com/office/drawing/2014/main" id="{62A52A7C-82AE-8B6D-725A-496DBC5C7F15}"/>
                </a:ext>
              </a:extLst>
            </p:cNvPr>
            <p:cNvSpPr/>
            <p:nvPr/>
          </p:nvSpPr>
          <p:spPr>
            <a:xfrm>
              <a:off x="5435701" y="1021996"/>
              <a:ext cx="230238" cy="230238"/>
            </a:xfrm>
            <a:prstGeom prst="star5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endParaRPr>
            </a:p>
          </p:txBody>
        </p:sp>
        <p:sp>
          <p:nvSpPr>
            <p:cNvPr id="19" name="포인트가 5개인 별 18">
              <a:extLst>
                <a:ext uri="{FF2B5EF4-FFF2-40B4-BE49-F238E27FC236}">
                  <a16:creationId xmlns:a16="http://schemas.microsoft.com/office/drawing/2014/main" id="{729F53DB-B1FF-FE7E-737F-5FBD6458A0D2}"/>
                </a:ext>
              </a:extLst>
            </p:cNvPr>
            <p:cNvSpPr/>
            <p:nvPr/>
          </p:nvSpPr>
          <p:spPr>
            <a:xfrm>
              <a:off x="5737818" y="1021996"/>
              <a:ext cx="230238" cy="230238"/>
            </a:xfrm>
            <a:prstGeom prst="star5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endParaRPr>
            </a:p>
          </p:txBody>
        </p:sp>
        <p:sp>
          <p:nvSpPr>
            <p:cNvPr id="20" name="포인트가 5개인 별 19">
              <a:extLst>
                <a:ext uri="{FF2B5EF4-FFF2-40B4-BE49-F238E27FC236}">
                  <a16:creationId xmlns:a16="http://schemas.microsoft.com/office/drawing/2014/main" id="{B994AEF9-E77C-7554-55AA-E5AE949EC331}"/>
                </a:ext>
              </a:extLst>
            </p:cNvPr>
            <p:cNvSpPr/>
            <p:nvPr/>
          </p:nvSpPr>
          <p:spPr>
            <a:xfrm>
              <a:off x="6039935" y="1021996"/>
              <a:ext cx="230238" cy="230238"/>
            </a:xfrm>
            <a:prstGeom prst="star5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EEAF9407-A9D0-058B-897F-053D247BFB64}"/>
              </a:ext>
            </a:extLst>
          </p:cNvPr>
          <p:cNvSpPr txBox="1"/>
          <p:nvPr/>
        </p:nvSpPr>
        <p:spPr>
          <a:xfrm>
            <a:off x="4792536" y="5471386"/>
            <a:ext cx="3106804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2F2F2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최종 프로젝트 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F2F2F2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–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2F2F2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최종</a:t>
            </a:r>
            <a:r>
              <a:rPr lang="ko-KR" altLang="en-US" b="1" dirty="0">
                <a:solidFill>
                  <a:srgbClr val="F2F2F2"/>
                </a:solidFill>
                <a:latin typeface="나눔바른고딕"/>
                <a:ea typeface="나눔바른고딕"/>
              </a:rPr>
              <a:t> 발표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srgbClr val="F2F2F2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2127223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1EAC692-45DD-529C-4230-DA27C133D1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85B40D08-B95B-E028-D7BC-6DF3475C6EDF}"/>
              </a:ext>
            </a:extLst>
          </p:cNvPr>
          <p:cNvSpPr txBox="1"/>
          <p:nvPr/>
        </p:nvSpPr>
        <p:spPr>
          <a:xfrm>
            <a:off x="3796284" y="573672"/>
            <a:ext cx="870181" cy="495905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3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3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01</a:t>
            </a:r>
          </a:p>
          <a:p>
            <a:pPr marL="0" marR="0" lvl="0" indent="0" algn="r" defTabSz="914400" rtl="0" eaLnBrk="1" fontAlgn="auto" latinLnBrk="1" hangingPunct="1">
              <a:lnSpc>
                <a:spcPct val="3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3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02</a:t>
            </a:r>
          </a:p>
          <a:p>
            <a:pPr marL="0" marR="0" lvl="0" indent="0" algn="r" defTabSz="914400" rtl="0" eaLnBrk="1" fontAlgn="auto" latinLnBrk="1" hangingPunct="1">
              <a:lnSpc>
                <a:spcPct val="3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3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03</a:t>
            </a:r>
            <a:endParaRPr kumimoji="0" lang="en-US" altLang="ko-KR" sz="23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바른고딕"/>
              <a:ea typeface="나눔바른고딕"/>
            </a:endParaRPr>
          </a:p>
          <a:p>
            <a:pPr marL="0" marR="0" lvl="0" indent="0" algn="r" defTabSz="914400" rtl="0" eaLnBrk="1" fontAlgn="auto" latinLnBrk="1" hangingPunct="1">
              <a:lnSpc>
                <a:spcPct val="3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81E49EF-840B-D0FC-2FF1-73C6DD847802}"/>
              </a:ext>
            </a:extLst>
          </p:cNvPr>
          <p:cNvSpPr txBox="1"/>
          <p:nvPr/>
        </p:nvSpPr>
        <p:spPr>
          <a:xfrm>
            <a:off x="4710338" y="1311923"/>
            <a:ext cx="2426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-15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진행사항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8225F1C-E982-C2B6-2DE3-50EFA8CB25AB}"/>
              </a:ext>
            </a:extLst>
          </p:cNvPr>
          <p:cNvSpPr txBox="1"/>
          <p:nvPr/>
        </p:nvSpPr>
        <p:spPr>
          <a:xfrm>
            <a:off x="4710338" y="2580742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-15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타임 테이블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07FF715-1018-2E6A-71FF-AB4B655E92AC}"/>
              </a:ext>
            </a:extLst>
          </p:cNvPr>
          <p:cNvSpPr txBox="1"/>
          <p:nvPr/>
        </p:nvSpPr>
        <p:spPr>
          <a:xfrm>
            <a:off x="4710338" y="3844336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-15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조원별 역할</a:t>
            </a: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380F4F53-4C2A-3159-50D8-5EBC82A7A2ED}"/>
              </a:ext>
            </a:extLst>
          </p:cNvPr>
          <p:cNvGrpSpPr/>
          <p:nvPr/>
        </p:nvGrpSpPr>
        <p:grpSpPr>
          <a:xfrm flipH="1">
            <a:off x="11374568" y="0"/>
            <a:ext cx="579033" cy="1227831"/>
            <a:chOff x="1066216" y="-1"/>
            <a:chExt cx="2336201" cy="4953878"/>
          </a:xfrm>
          <a:effectLst>
            <a:outerShdw dist="12700" dir="2700000" algn="tl" rotWithShape="0">
              <a:schemeClr val="accent4">
                <a:lumMod val="10000"/>
                <a:alpha val="40000"/>
              </a:schemeClr>
            </a:outerShdw>
          </a:effectLst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8384F00E-2B40-C122-7264-238F411B00CC}"/>
                </a:ext>
              </a:extLst>
            </p:cNvPr>
            <p:cNvGrpSpPr/>
            <p:nvPr/>
          </p:nvGrpSpPr>
          <p:grpSpPr>
            <a:xfrm>
              <a:off x="1066216" y="-1"/>
              <a:ext cx="2336201" cy="4953878"/>
              <a:chOff x="662180" y="-1"/>
              <a:chExt cx="1884872" cy="4242180"/>
            </a:xfrm>
            <a:solidFill>
              <a:schemeClr val="accent2"/>
            </a:solidFill>
          </p:grpSpPr>
          <p:sp>
            <p:nvSpPr>
              <p:cNvPr id="36" name="오각형 35">
                <a:extLst>
                  <a:ext uri="{FF2B5EF4-FFF2-40B4-BE49-F238E27FC236}">
                    <a16:creationId xmlns:a16="http://schemas.microsoft.com/office/drawing/2014/main" id="{51B85216-E08E-A75A-8D7F-40A4AEE0C4DF}"/>
                  </a:ext>
                </a:extLst>
              </p:cNvPr>
              <p:cNvSpPr/>
              <p:nvPr/>
            </p:nvSpPr>
            <p:spPr>
              <a:xfrm rot="5400000">
                <a:off x="-516474" y="1178653"/>
                <a:ext cx="4242180" cy="1884872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/>
                  <a:ea typeface="나눔바른고딕"/>
                  <a:cs typeface="+mn-cs"/>
                </a:endParaRPr>
              </a:p>
            </p:txBody>
          </p:sp>
          <p:cxnSp>
            <p:nvCxnSpPr>
              <p:cNvPr id="37" name="직선 연결선 36">
                <a:extLst>
                  <a:ext uri="{FF2B5EF4-FFF2-40B4-BE49-F238E27FC236}">
                    <a16:creationId xmlns:a16="http://schemas.microsoft.com/office/drawing/2014/main" id="{810D35A5-0F95-465D-3B9E-7D6BA79FCB67}"/>
                  </a:ext>
                </a:extLst>
              </p:cNvPr>
              <p:cNvCxnSpPr/>
              <p:nvPr/>
            </p:nvCxnSpPr>
            <p:spPr>
              <a:xfrm>
                <a:off x="793708" y="3111827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>
                <a:extLst>
                  <a:ext uri="{FF2B5EF4-FFF2-40B4-BE49-F238E27FC236}">
                    <a16:creationId xmlns:a16="http://schemas.microsoft.com/office/drawing/2014/main" id="{D9C740E1-2B16-B503-928E-C7B64EF30823}"/>
                  </a:ext>
                </a:extLst>
              </p:cNvPr>
              <p:cNvCxnSpPr/>
              <p:nvPr/>
            </p:nvCxnSpPr>
            <p:spPr>
              <a:xfrm>
                <a:off x="793708" y="710870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7711E34F-BDB7-09FA-6396-937F88E52D0F}"/>
                </a:ext>
              </a:extLst>
            </p:cNvPr>
            <p:cNvGrpSpPr/>
            <p:nvPr/>
          </p:nvGrpSpPr>
          <p:grpSpPr>
            <a:xfrm>
              <a:off x="1521331" y="1246594"/>
              <a:ext cx="1660292" cy="1960794"/>
              <a:chOff x="5827464" y="1399010"/>
              <a:chExt cx="4436091" cy="5238997"/>
            </a:xfrm>
          </p:grpSpPr>
          <p:pic>
            <p:nvPicPr>
              <p:cNvPr id="34" name="그림 33">
                <a:extLst>
                  <a:ext uri="{FF2B5EF4-FFF2-40B4-BE49-F238E27FC236}">
                    <a16:creationId xmlns:a16="http://schemas.microsoft.com/office/drawing/2014/main" id="{2242ED70-8A29-A114-1D4C-D01EDE1FFB7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154" t="7721" r="14157" b="19442"/>
              <a:stretch/>
            </p:blipFill>
            <p:spPr>
              <a:xfrm>
                <a:off x="5827464" y="1399010"/>
                <a:ext cx="4436091" cy="5238997"/>
              </a:xfrm>
              <a:prstGeom prst="rect">
                <a:avLst/>
              </a:prstGeom>
              <a:effectLst>
                <a:outerShdw dist="254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35" name="그림 34">
                <a:extLst>
                  <a:ext uri="{FF2B5EF4-FFF2-40B4-BE49-F238E27FC236}">
                    <a16:creationId xmlns:a16="http://schemas.microsoft.com/office/drawing/2014/main" id="{0697F862-C664-E0DC-D35B-C70DB2EF770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3186" t="85302" r="14157" b="-2883"/>
              <a:stretch/>
            </p:blipFill>
            <p:spPr>
              <a:xfrm>
                <a:off x="6036693" y="4313065"/>
                <a:ext cx="1598429" cy="35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D03A075C-4989-ABB0-1D9F-F81F64D4E5E1}"/>
              </a:ext>
            </a:extLst>
          </p:cNvPr>
          <p:cNvSpPr txBox="1"/>
          <p:nvPr/>
        </p:nvSpPr>
        <p:spPr>
          <a:xfrm>
            <a:off x="842105" y="1219590"/>
            <a:ext cx="17809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>
                <a:ln>
                  <a:noFill/>
                </a:ln>
                <a:solidFill>
                  <a:srgbClr val="F8B03A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CONTENTS</a:t>
            </a:r>
            <a:endParaRPr kumimoji="0" lang="ko-KR" altLang="en-US" sz="2400" b="1" i="0" u="none" strike="noStrike" kern="1200" cap="none" spc="0" normalizeH="0" baseline="0" noProof="0">
              <a:ln>
                <a:noFill/>
              </a:ln>
              <a:solidFill>
                <a:srgbClr val="F8B03A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107744DD-5F73-46E0-74BF-F324208CE52F}"/>
              </a:ext>
            </a:extLst>
          </p:cNvPr>
          <p:cNvCxnSpPr/>
          <p:nvPr/>
        </p:nvCxnSpPr>
        <p:spPr>
          <a:xfrm>
            <a:off x="803633" y="1102690"/>
            <a:ext cx="1857882" cy="0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616512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ECECBD-3871-50C7-783C-00C5239F0F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6" name="그룹 2055">
            <a:extLst>
              <a:ext uri="{FF2B5EF4-FFF2-40B4-BE49-F238E27FC236}">
                <a16:creationId xmlns:a16="http://schemas.microsoft.com/office/drawing/2014/main" id="{391EEB5D-0AD7-FF72-59F6-FF9CD86E276A}"/>
              </a:ext>
            </a:extLst>
          </p:cNvPr>
          <p:cNvGrpSpPr/>
          <p:nvPr/>
        </p:nvGrpSpPr>
        <p:grpSpPr>
          <a:xfrm flipH="1">
            <a:off x="11374568" y="0"/>
            <a:ext cx="579033" cy="1227831"/>
            <a:chOff x="1066216" y="-1"/>
            <a:chExt cx="2336201" cy="4953878"/>
          </a:xfrm>
          <a:effectLst>
            <a:outerShdw dist="12700" dir="2700000" algn="tl" rotWithShape="0">
              <a:schemeClr val="accent4">
                <a:lumMod val="10000"/>
                <a:alpha val="40000"/>
              </a:schemeClr>
            </a:outerShdw>
          </a:effectLst>
        </p:grpSpPr>
        <p:grpSp>
          <p:nvGrpSpPr>
            <p:cNvPr id="2057" name="그룹 2056">
              <a:extLst>
                <a:ext uri="{FF2B5EF4-FFF2-40B4-BE49-F238E27FC236}">
                  <a16:creationId xmlns:a16="http://schemas.microsoft.com/office/drawing/2014/main" id="{692B4640-E182-E0BA-9ED5-51E7BFF8B619}"/>
                </a:ext>
              </a:extLst>
            </p:cNvPr>
            <p:cNvGrpSpPr/>
            <p:nvPr/>
          </p:nvGrpSpPr>
          <p:grpSpPr>
            <a:xfrm>
              <a:off x="1066216" y="-1"/>
              <a:ext cx="2336201" cy="4953878"/>
              <a:chOff x="662180" y="-1"/>
              <a:chExt cx="1884872" cy="4242180"/>
            </a:xfrm>
            <a:solidFill>
              <a:schemeClr val="accent2"/>
            </a:solidFill>
          </p:grpSpPr>
          <p:sp>
            <p:nvSpPr>
              <p:cNvPr id="2061" name="오각형 49">
                <a:extLst>
                  <a:ext uri="{FF2B5EF4-FFF2-40B4-BE49-F238E27FC236}">
                    <a16:creationId xmlns:a16="http://schemas.microsoft.com/office/drawing/2014/main" id="{F84D7BA2-3078-BBC0-CEAD-9DE6DB7D1A4F}"/>
                  </a:ext>
                </a:extLst>
              </p:cNvPr>
              <p:cNvSpPr/>
              <p:nvPr/>
            </p:nvSpPr>
            <p:spPr>
              <a:xfrm rot="5400000">
                <a:off x="-516474" y="1178653"/>
                <a:ext cx="4242180" cy="1884872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/>
                  <a:ea typeface="나눔바른고딕"/>
                  <a:cs typeface="+mn-cs"/>
                </a:endParaRPr>
              </a:p>
            </p:txBody>
          </p:sp>
          <p:cxnSp>
            <p:nvCxnSpPr>
              <p:cNvPr id="2062" name="직선 연결선 2061">
                <a:extLst>
                  <a:ext uri="{FF2B5EF4-FFF2-40B4-BE49-F238E27FC236}">
                    <a16:creationId xmlns:a16="http://schemas.microsoft.com/office/drawing/2014/main" id="{7FE256F2-10ED-7868-9437-D40012AF0D7E}"/>
                  </a:ext>
                </a:extLst>
              </p:cNvPr>
              <p:cNvCxnSpPr/>
              <p:nvPr/>
            </p:nvCxnSpPr>
            <p:spPr>
              <a:xfrm>
                <a:off x="793708" y="3111827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3" name="직선 연결선 2062">
                <a:extLst>
                  <a:ext uri="{FF2B5EF4-FFF2-40B4-BE49-F238E27FC236}">
                    <a16:creationId xmlns:a16="http://schemas.microsoft.com/office/drawing/2014/main" id="{3D7C53A1-B937-1D26-15B2-A12858D27F19}"/>
                  </a:ext>
                </a:extLst>
              </p:cNvPr>
              <p:cNvCxnSpPr/>
              <p:nvPr/>
            </p:nvCxnSpPr>
            <p:spPr>
              <a:xfrm>
                <a:off x="793708" y="710870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58" name="그룹 2057">
              <a:extLst>
                <a:ext uri="{FF2B5EF4-FFF2-40B4-BE49-F238E27FC236}">
                  <a16:creationId xmlns:a16="http://schemas.microsoft.com/office/drawing/2014/main" id="{9EA65FD5-E457-9281-7D01-9DAA226971F1}"/>
                </a:ext>
              </a:extLst>
            </p:cNvPr>
            <p:cNvGrpSpPr/>
            <p:nvPr/>
          </p:nvGrpSpPr>
          <p:grpSpPr>
            <a:xfrm>
              <a:off x="1521331" y="1246594"/>
              <a:ext cx="1660292" cy="1960794"/>
              <a:chOff x="5827464" y="1399010"/>
              <a:chExt cx="4436091" cy="5238997"/>
            </a:xfrm>
          </p:grpSpPr>
          <p:pic>
            <p:nvPicPr>
              <p:cNvPr id="2059" name="그림 2058">
                <a:extLst>
                  <a:ext uri="{FF2B5EF4-FFF2-40B4-BE49-F238E27FC236}">
                    <a16:creationId xmlns:a16="http://schemas.microsoft.com/office/drawing/2014/main" id="{C8352806-EFD1-D054-5E33-572E7C28BB5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154" t="7721" r="14157" b="19442"/>
              <a:stretch/>
            </p:blipFill>
            <p:spPr>
              <a:xfrm>
                <a:off x="5827464" y="1399010"/>
                <a:ext cx="4436091" cy="5238997"/>
              </a:xfrm>
              <a:prstGeom prst="rect">
                <a:avLst/>
              </a:prstGeom>
              <a:effectLst>
                <a:outerShdw dist="254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2060" name="그림 2059">
                <a:extLst>
                  <a:ext uri="{FF2B5EF4-FFF2-40B4-BE49-F238E27FC236}">
                    <a16:creationId xmlns:a16="http://schemas.microsoft.com/office/drawing/2014/main" id="{4CE219F8-7F3B-B445-4414-39C07245CF8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3186" t="85302" r="14157" b="-2883"/>
              <a:stretch/>
            </p:blipFill>
            <p:spPr>
              <a:xfrm>
                <a:off x="6036693" y="4313065"/>
                <a:ext cx="1598429" cy="35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2237D7FF-4307-8D5B-86F9-079BD49693F9}"/>
              </a:ext>
            </a:extLst>
          </p:cNvPr>
          <p:cNvSpPr/>
          <p:nvPr/>
        </p:nvSpPr>
        <p:spPr>
          <a:xfrm>
            <a:off x="0" y="184002"/>
            <a:ext cx="104775" cy="7905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151C4FD-B786-D240-5BE8-1C7F0E7002B2}"/>
              </a:ext>
            </a:extLst>
          </p:cNvPr>
          <p:cNvSpPr txBox="1"/>
          <p:nvPr/>
        </p:nvSpPr>
        <p:spPr>
          <a:xfrm>
            <a:off x="193464" y="347347"/>
            <a:ext cx="11208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F2F2F2">
                    <a:lumMod val="25000"/>
                  </a:srgb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진행내용</a:t>
            </a:r>
            <a:endParaRPr kumimoji="0" lang="en-US" altLang="ko-KR" sz="2000" b="1" i="0" u="none" strike="noStrike" kern="1200" cap="none" spc="0" normalizeH="0" baseline="0" noProof="0">
              <a:ln>
                <a:noFill/>
              </a:ln>
              <a:solidFill>
                <a:srgbClr val="F2F2F2">
                  <a:lumMod val="25000"/>
                </a:srgbClr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3BA40DF-B388-1571-526C-EC46463E12A8}"/>
              </a:ext>
            </a:extLst>
          </p:cNvPr>
          <p:cNvSpPr txBox="1"/>
          <p:nvPr/>
        </p:nvSpPr>
        <p:spPr>
          <a:xfrm>
            <a:off x="1402973" y="362736"/>
            <a:ext cx="4600687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defRPr/>
            </a:pPr>
            <a:r>
              <a:rPr lang="en-US" altLang="ko-KR" dirty="0">
                <a:latin typeface="나눔스퀘어OTF_ac ExtraBold"/>
              </a:rPr>
              <a:t>1. </a:t>
            </a:r>
            <a:r>
              <a:rPr lang="ko-KR" altLang="en-US" dirty="0">
                <a:latin typeface="나눔스퀘어OTF_ac ExtraBold"/>
              </a:rPr>
              <a:t>진행사항</a:t>
            </a:r>
            <a:endParaRPr lang="en-US" altLang="ko-KR" dirty="0">
              <a:latin typeface="나눔스퀘어OTF_ac ExtraBol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C6A0E66-ECBA-384F-90F5-1C02BAF53D9E}"/>
              </a:ext>
            </a:extLst>
          </p:cNvPr>
          <p:cNvSpPr txBox="1"/>
          <p:nvPr/>
        </p:nvSpPr>
        <p:spPr>
          <a:xfrm>
            <a:off x="753874" y="1521755"/>
            <a:ext cx="10411146" cy="34163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 err="1">
                <a:cs typeface="Arial"/>
              </a:rPr>
              <a:t>재료명</a:t>
            </a:r>
            <a:r>
              <a:rPr lang="ko-KR" altLang="en-US" dirty="0">
                <a:cs typeface="Arial"/>
              </a:rPr>
              <a:t> 기반 추천 모델 모델개선</a:t>
            </a:r>
            <a:endParaRPr lang="en-US" altLang="ko-KR" dirty="0">
              <a:cs typeface="Arial"/>
            </a:endParaRPr>
          </a:p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이를 위해 주재료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부재료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구분 모델 개선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주재료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부재료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구분 모델을 이용해 재료 데이터 </a:t>
            </a: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전처리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개선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</a:t>
            </a: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재료명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기반 질문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응답 데이터셋 생성 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모든 재료를 포함하는 요리가 없는 경우 주재료를 우선순위로 가장 많은 재료를 포함하는 음식명을 추출하도록 재료기반 </a:t>
            </a:r>
            <a:r>
              <a:rPr lang="ko-KR" altLang="en-US" sz="18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요리명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추천모델 변경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dirty="0">
              <a:cs typeface="Arial"/>
            </a:endParaRPr>
          </a:p>
          <a:p>
            <a:pPr marL="342900" indent="-342900">
              <a:buAutoNum type="arabicPeriod" startAt="2"/>
            </a:pPr>
            <a:r>
              <a:rPr lang="ko-KR" altLang="en-US" dirty="0">
                <a:cs typeface="Arial"/>
              </a:rPr>
              <a:t>질문 분류기 추가 개선</a:t>
            </a:r>
            <a:r>
              <a:rPr lang="en-US" altLang="ko-KR" dirty="0">
                <a:cs typeface="Arial"/>
              </a:rPr>
              <a:t>(</a:t>
            </a:r>
            <a:r>
              <a:rPr lang="ko-KR" altLang="en-US" dirty="0">
                <a:cs typeface="Arial"/>
              </a:rPr>
              <a:t>학습 데이터 추가 </a:t>
            </a:r>
            <a:r>
              <a:rPr lang="ko-KR" altLang="en-US" dirty="0" err="1">
                <a:cs typeface="Arial"/>
              </a:rPr>
              <a:t>전처리</a:t>
            </a:r>
            <a:r>
              <a:rPr lang="ko-KR" altLang="en-US" dirty="0">
                <a:cs typeface="Arial"/>
              </a:rPr>
              <a:t> </a:t>
            </a:r>
            <a:r>
              <a:rPr lang="en-US" altLang="ko-KR" dirty="0">
                <a:cs typeface="Arial"/>
              </a:rPr>
              <a:t>, </a:t>
            </a:r>
            <a:r>
              <a:rPr lang="ko-KR" altLang="en-US" dirty="0">
                <a:cs typeface="Arial"/>
              </a:rPr>
              <a:t>키워드 추가</a:t>
            </a:r>
            <a:r>
              <a:rPr lang="en-US" altLang="ko-KR" dirty="0">
                <a:cs typeface="Arial"/>
              </a:rPr>
              <a:t>)</a:t>
            </a:r>
          </a:p>
          <a:p>
            <a:pPr marL="342900" indent="-342900">
              <a:buAutoNum type="arabicPeriod" startAt="2"/>
            </a:pPr>
            <a:endParaRPr lang="en-US" altLang="ko-KR" dirty="0">
              <a:cs typeface="Arial"/>
            </a:endParaRPr>
          </a:p>
          <a:p>
            <a:pPr marL="342900" indent="-342900">
              <a:buAutoNum type="arabicPeriod" startAt="2"/>
            </a:pPr>
            <a:r>
              <a:rPr lang="ko-KR" altLang="en-US" dirty="0">
                <a:cs typeface="Arial"/>
              </a:rPr>
              <a:t>학습 및 평가</a:t>
            </a:r>
            <a:endParaRPr lang="en-US" altLang="ko-KR" dirty="0">
              <a:cs typeface="Arial"/>
            </a:endParaRPr>
          </a:p>
          <a:p>
            <a:pPr marL="342900" indent="-342900">
              <a:buAutoNum type="arabicPeriod" startAt="2"/>
            </a:pPr>
            <a:endParaRPr lang="en-US" altLang="ko-KR" dirty="0">
              <a:cs typeface="Arial"/>
            </a:endParaRPr>
          </a:p>
          <a:p>
            <a:pPr marL="342900" indent="-342900">
              <a:buAutoNum type="arabicPeriod" startAt="2"/>
            </a:pPr>
            <a:r>
              <a:rPr lang="ko-KR" altLang="en-US" dirty="0">
                <a:cs typeface="Arial"/>
              </a:rPr>
              <a:t>분류기 테스트</a:t>
            </a:r>
            <a:r>
              <a:rPr lang="en-US" altLang="ko-KR" dirty="0">
                <a:cs typeface="Arial"/>
              </a:rPr>
              <a:t>, </a:t>
            </a:r>
            <a:r>
              <a:rPr lang="ko-KR" altLang="en-US" dirty="0">
                <a:cs typeface="Arial"/>
              </a:rPr>
              <a:t>모델 시연</a:t>
            </a:r>
          </a:p>
        </p:txBody>
      </p:sp>
    </p:spTree>
    <p:extLst>
      <p:ext uri="{BB962C8B-B14F-4D97-AF65-F5344CB8AC3E}">
        <p14:creationId xmlns:p14="http://schemas.microsoft.com/office/powerpoint/2010/main" val="36241117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ECECBD-3871-50C7-783C-00C5239F0F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6" name="그룹 2055">
            <a:extLst>
              <a:ext uri="{FF2B5EF4-FFF2-40B4-BE49-F238E27FC236}">
                <a16:creationId xmlns:a16="http://schemas.microsoft.com/office/drawing/2014/main" id="{391EEB5D-0AD7-FF72-59F6-FF9CD86E276A}"/>
              </a:ext>
            </a:extLst>
          </p:cNvPr>
          <p:cNvGrpSpPr/>
          <p:nvPr/>
        </p:nvGrpSpPr>
        <p:grpSpPr>
          <a:xfrm flipH="1">
            <a:off x="11374568" y="0"/>
            <a:ext cx="579033" cy="1227831"/>
            <a:chOff x="1066216" y="-1"/>
            <a:chExt cx="2336201" cy="4953878"/>
          </a:xfrm>
          <a:effectLst>
            <a:outerShdw dist="12700" dir="2700000" algn="tl" rotWithShape="0">
              <a:schemeClr val="accent4">
                <a:lumMod val="10000"/>
                <a:alpha val="40000"/>
              </a:schemeClr>
            </a:outerShdw>
          </a:effectLst>
        </p:grpSpPr>
        <p:grpSp>
          <p:nvGrpSpPr>
            <p:cNvPr id="2057" name="그룹 2056">
              <a:extLst>
                <a:ext uri="{FF2B5EF4-FFF2-40B4-BE49-F238E27FC236}">
                  <a16:creationId xmlns:a16="http://schemas.microsoft.com/office/drawing/2014/main" id="{692B4640-E182-E0BA-9ED5-51E7BFF8B619}"/>
                </a:ext>
              </a:extLst>
            </p:cNvPr>
            <p:cNvGrpSpPr/>
            <p:nvPr/>
          </p:nvGrpSpPr>
          <p:grpSpPr>
            <a:xfrm>
              <a:off x="1066216" y="-1"/>
              <a:ext cx="2336201" cy="4953878"/>
              <a:chOff x="662180" y="-1"/>
              <a:chExt cx="1884872" cy="4242180"/>
            </a:xfrm>
            <a:solidFill>
              <a:schemeClr val="accent2"/>
            </a:solidFill>
          </p:grpSpPr>
          <p:sp>
            <p:nvSpPr>
              <p:cNvPr id="2061" name="오각형 49">
                <a:extLst>
                  <a:ext uri="{FF2B5EF4-FFF2-40B4-BE49-F238E27FC236}">
                    <a16:creationId xmlns:a16="http://schemas.microsoft.com/office/drawing/2014/main" id="{F84D7BA2-3078-BBC0-CEAD-9DE6DB7D1A4F}"/>
                  </a:ext>
                </a:extLst>
              </p:cNvPr>
              <p:cNvSpPr/>
              <p:nvPr/>
            </p:nvSpPr>
            <p:spPr>
              <a:xfrm rot="5400000">
                <a:off x="-516474" y="1178653"/>
                <a:ext cx="4242180" cy="1884872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/>
                  <a:ea typeface="나눔바른고딕"/>
                  <a:cs typeface="+mn-cs"/>
                </a:endParaRPr>
              </a:p>
            </p:txBody>
          </p:sp>
          <p:cxnSp>
            <p:nvCxnSpPr>
              <p:cNvPr id="2062" name="직선 연결선 2061">
                <a:extLst>
                  <a:ext uri="{FF2B5EF4-FFF2-40B4-BE49-F238E27FC236}">
                    <a16:creationId xmlns:a16="http://schemas.microsoft.com/office/drawing/2014/main" id="{7FE256F2-10ED-7868-9437-D40012AF0D7E}"/>
                  </a:ext>
                </a:extLst>
              </p:cNvPr>
              <p:cNvCxnSpPr/>
              <p:nvPr/>
            </p:nvCxnSpPr>
            <p:spPr>
              <a:xfrm>
                <a:off x="793708" y="3111827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3" name="직선 연결선 2062">
                <a:extLst>
                  <a:ext uri="{FF2B5EF4-FFF2-40B4-BE49-F238E27FC236}">
                    <a16:creationId xmlns:a16="http://schemas.microsoft.com/office/drawing/2014/main" id="{3D7C53A1-B937-1D26-15B2-A12858D27F19}"/>
                  </a:ext>
                </a:extLst>
              </p:cNvPr>
              <p:cNvCxnSpPr/>
              <p:nvPr/>
            </p:nvCxnSpPr>
            <p:spPr>
              <a:xfrm>
                <a:off x="793708" y="710870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58" name="그룹 2057">
              <a:extLst>
                <a:ext uri="{FF2B5EF4-FFF2-40B4-BE49-F238E27FC236}">
                  <a16:creationId xmlns:a16="http://schemas.microsoft.com/office/drawing/2014/main" id="{9EA65FD5-E457-9281-7D01-9DAA226971F1}"/>
                </a:ext>
              </a:extLst>
            </p:cNvPr>
            <p:cNvGrpSpPr/>
            <p:nvPr/>
          </p:nvGrpSpPr>
          <p:grpSpPr>
            <a:xfrm>
              <a:off x="1521331" y="1246594"/>
              <a:ext cx="1660292" cy="1960794"/>
              <a:chOff x="5827464" y="1399010"/>
              <a:chExt cx="4436091" cy="5238997"/>
            </a:xfrm>
          </p:grpSpPr>
          <p:pic>
            <p:nvPicPr>
              <p:cNvPr id="2059" name="그림 2058">
                <a:extLst>
                  <a:ext uri="{FF2B5EF4-FFF2-40B4-BE49-F238E27FC236}">
                    <a16:creationId xmlns:a16="http://schemas.microsoft.com/office/drawing/2014/main" id="{C8352806-EFD1-D054-5E33-572E7C28BB5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154" t="7721" r="14157" b="19442"/>
              <a:stretch/>
            </p:blipFill>
            <p:spPr>
              <a:xfrm>
                <a:off x="5827464" y="1399010"/>
                <a:ext cx="4436091" cy="5238997"/>
              </a:xfrm>
              <a:prstGeom prst="rect">
                <a:avLst/>
              </a:prstGeom>
              <a:effectLst>
                <a:outerShdw dist="254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2060" name="그림 2059">
                <a:extLst>
                  <a:ext uri="{FF2B5EF4-FFF2-40B4-BE49-F238E27FC236}">
                    <a16:creationId xmlns:a16="http://schemas.microsoft.com/office/drawing/2014/main" id="{4CE219F8-7F3B-B445-4414-39C07245CF8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3186" t="85302" r="14157" b="-2883"/>
              <a:stretch/>
            </p:blipFill>
            <p:spPr>
              <a:xfrm>
                <a:off x="6036693" y="4313065"/>
                <a:ext cx="1598429" cy="35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2237D7FF-4307-8D5B-86F9-079BD49693F9}"/>
              </a:ext>
            </a:extLst>
          </p:cNvPr>
          <p:cNvSpPr/>
          <p:nvPr/>
        </p:nvSpPr>
        <p:spPr>
          <a:xfrm>
            <a:off x="0" y="184002"/>
            <a:ext cx="104775" cy="7905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151C4FD-B786-D240-5BE8-1C7F0E7002B2}"/>
              </a:ext>
            </a:extLst>
          </p:cNvPr>
          <p:cNvSpPr txBox="1"/>
          <p:nvPr/>
        </p:nvSpPr>
        <p:spPr>
          <a:xfrm>
            <a:off x="193464" y="347347"/>
            <a:ext cx="11208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F2F2F2">
                    <a:lumMod val="25000"/>
                  </a:srgb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진행내용</a:t>
            </a:r>
            <a:endParaRPr kumimoji="0" lang="en-US" altLang="ko-KR" sz="2000" b="1" i="0" u="none" strike="noStrike" kern="1200" cap="none" spc="0" normalizeH="0" baseline="0" noProof="0">
              <a:ln>
                <a:noFill/>
              </a:ln>
              <a:solidFill>
                <a:srgbClr val="F2F2F2">
                  <a:lumMod val="25000"/>
                </a:srgbClr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3BA40DF-B388-1571-526C-EC46463E12A8}"/>
              </a:ext>
            </a:extLst>
          </p:cNvPr>
          <p:cNvSpPr txBox="1"/>
          <p:nvPr/>
        </p:nvSpPr>
        <p:spPr>
          <a:xfrm>
            <a:off x="1402973" y="362736"/>
            <a:ext cx="4600687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defRPr/>
            </a:pPr>
            <a:r>
              <a:rPr lang="en-US" altLang="ko-KR" dirty="0">
                <a:latin typeface="나눔스퀘어OTF_ac ExtraBold"/>
              </a:rPr>
              <a:t>1. </a:t>
            </a:r>
            <a:r>
              <a:rPr lang="ko-KR" altLang="en-US" dirty="0">
                <a:latin typeface="나눔스퀘어OTF_ac ExtraBold"/>
              </a:rPr>
              <a:t>주재료</a:t>
            </a:r>
            <a:r>
              <a:rPr lang="en-US" altLang="ko-KR" dirty="0">
                <a:latin typeface="나눔스퀘어OTF_ac ExtraBold"/>
              </a:rPr>
              <a:t>,</a:t>
            </a:r>
            <a:r>
              <a:rPr lang="ko-KR" altLang="en-US" dirty="0" err="1">
                <a:latin typeface="나눔스퀘어OTF_ac ExtraBold"/>
              </a:rPr>
              <a:t>부재료</a:t>
            </a:r>
            <a:r>
              <a:rPr lang="ko-KR" altLang="en-US" dirty="0">
                <a:latin typeface="나눔스퀘어OTF_ac ExtraBold"/>
              </a:rPr>
              <a:t> 분류 모델 </a:t>
            </a:r>
            <a:r>
              <a:rPr lang="ko-KR" altLang="en-US" dirty="0" err="1">
                <a:latin typeface="나눔스퀘어OTF_ac ExtraBold"/>
              </a:rPr>
              <a:t>재학습</a:t>
            </a:r>
            <a:endParaRPr lang="en-US" altLang="ko-KR" dirty="0">
              <a:latin typeface="나눔스퀘어OTF_ac ExtraBold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1E839B-0101-0FE9-1D17-B1D511D7B1DE}"/>
              </a:ext>
            </a:extLst>
          </p:cNvPr>
          <p:cNvSpPr txBox="1"/>
          <p:nvPr/>
        </p:nvSpPr>
        <p:spPr>
          <a:xfrm>
            <a:off x="5798966" y="5336480"/>
            <a:ext cx="5498977" cy="1343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정규화 및 전처리를 통해 기본재료와 소스재료를 분류하고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Bert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모델에 학습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해당 모델로 </a:t>
            </a:r>
            <a:r>
              <a:rPr lang="en-US" altLang="ko-KR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Okt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en-US" altLang="ko-KR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Komoran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en-US" altLang="ko-KR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Hannanum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형태소 분석기를 이용해 확인결과 </a:t>
            </a:r>
            <a:r>
              <a:rPr lang="en-US" altLang="ko-KR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Hannanum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 가장 성능이 좋다고 판단하여 사용 </a:t>
            </a: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E4B4C22C-8691-7E89-AE10-3B076F06C3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748" y="953133"/>
            <a:ext cx="3949699" cy="133227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4BA6166-8108-348A-AE88-2E68FE19A7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4748" y="2426739"/>
            <a:ext cx="4600687" cy="413610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884F45B0-24E9-6A31-DF47-A18A311BA6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03658" y="675853"/>
            <a:ext cx="4934136" cy="3861052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10264EE6-8B0A-D198-18C5-B4AB89A7EBF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97553" y="4596671"/>
            <a:ext cx="5901802" cy="680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55073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ECECBD-3871-50C7-783C-00C5239F0F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6" name="그룹 2055">
            <a:extLst>
              <a:ext uri="{FF2B5EF4-FFF2-40B4-BE49-F238E27FC236}">
                <a16:creationId xmlns:a16="http://schemas.microsoft.com/office/drawing/2014/main" id="{391EEB5D-0AD7-FF72-59F6-FF9CD86E276A}"/>
              </a:ext>
            </a:extLst>
          </p:cNvPr>
          <p:cNvGrpSpPr/>
          <p:nvPr/>
        </p:nvGrpSpPr>
        <p:grpSpPr>
          <a:xfrm flipH="1">
            <a:off x="11374568" y="0"/>
            <a:ext cx="579033" cy="1227831"/>
            <a:chOff x="1066216" y="-1"/>
            <a:chExt cx="2336201" cy="4953878"/>
          </a:xfrm>
          <a:effectLst>
            <a:outerShdw dist="12700" dir="2700000" algn="tl" rotWithShape="0">
              <a:schemeClr val="accent4">
                <a:lumMod val="10000"/>
                <a:alpha val="40000"/>
              </a:schemeClr>
            </a:outerShdw>
          </a:effectLst>
        </p:grpSpPr>
        <p:grpSp>
          <p:nvGrpSpPr>
            <p:cNvPr id="2057" name="그룹 2056">
              <a:extLst>
                <a:ext uri="{FF2B5EF4-FFF2-40B4-BE49-F238E27FC236}">
                  <a16:creationId xmlns:a16="http://schemas.microsoft.com/office/drawing/2014/main" id="{692B4640-E182-E0BA-9ED5-51E7BFF8B619}"/>
                </a:ext>
              </a:extLst>
            </p:cNvPr>
            <p:cNvGrpSpPr/>
            <p:nvPr/>
          </p:nvGrpSpPr>
          <p:grpSpPr>
            <a:xfrm>
              <a:off x="1066216" y="-1"/>
              <a:ext cx="2336201" cy="4953878"/>
              <a:chOff x="662180" y="-1"/>
              <a:chExt cx="1884872" cy="4242180"/>
            </a:xfrm>
            <a:solidFill>
              <a:schemeClr val="accent2"/>
            </a:solidFill>
          </p:grpSpPr>
          <p:sp>
            <p:nvSpPr>
              <p:cNvPr id="2061" name="오각형 49">
                <a:extLst>
                  <a:ext uri="{FF2B5EF4-FFF2-40B4-BE49-F238E27FC236}">
                    <a16:creationId xmlns:a16="http://schemas.microsoft.com/office/drawing/2014/main" id="{F84D7BA2-3078-BBC0-CEAD-9DE6DB7D1A4F}"/>
                  </a:ext>
                </a:extLst>
              </p:cNvPr>
              <p:cNvSpPr/>
              <p:nvPr/>
            </p:nvSpPr>
            <p:spPr>
              <a:xfrm rot="5400000">
                <a:off x="-516474" y="1178653"/>
                <a:ext cx="4242180" cy="1884872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/>
                  <a:ea typeface="나눔바른고딕"/>
                  <a:cs typeface="+mn-cs"/>
                </a:endParaRPr>
              </a:p>
            </p:txBody>
          </p:sp>
          <p:cxnSp>
            <p:nvCxnSpPr>
              <p:cNvPr id="2062" name="직선 연결선 2061">
                <a:extLst>
                  <a:ext uri="{FF2B5EF4-FFF2-40B4-BE49-F238E27FC236}">
                    <a16:creationId xmlns:a16="http://schemas.microsoft.com/office/drawing/2014/main" id="{7FE256F2-10ED-7868-9437-D40012AF0D7E}"/>
                  </a:ext>
                </a:extLst>
              </p:cNvPr>
              <p:cNvCxnSpPr/>
              <p:nvPr/>
            </p:nvCxnSpPr>
            <p:spPr>
              <a:xfrm>
                <a:off x="793708" y="3111827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3" name="직선 연결선 2062">
                <a:extLst>
                  <a:ext uri="{FF2B5EF4-FFF2-40B4-BE49-F238E27FC236}">
                    <a16:creationId xmlns:a16="http://schemas.microsoft.com/office/drawing/2014/main" id="{3D7C53A1-B937-1D26-15B2-A12858D27F19}"/>
                  </a:ext>
                </a:extLst>
              </p:cNvPr>
              <p:cNvCxnSpPr/>
              <p:nvPr/>
            </p:nvCxnSpPr>
            <p:spPr>
              <a:xfrm>
                <a:off x="793708" y="710870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58" name="그룹 2057">
              <a:extLst>
                <a:ext uri="{FF2B5EF4-FFF2-40B4-BE49-F238E27FC236}">
                  <a16:creationId xmlns:a16="http://schemas.microsoft.com/office/drawing/2014/main" id="{9EA65FD5-E457-9281-7D01-9DAA226971F1}"/>
                </a:ext>
              </a:extLst>
            </p:cNvPr>
            <p:cNvGrpSpPr/>
            <p:nvPr/>
          </p:nvGrpSpPr>
          <p:grpSpPr>
            <a:xfrm>
              <a:off x="1521331" y="1246594"/>
              <a:ext cx="1660292" cy="1960794"/>
              <a:chOff x="5827464" y="1399010"/>
              <a:chExt cx="4436091" cy="5238997"/>
            </a:xfrm>
          </p:grpSpPr>
          <p:pic>
            <p:nvPicPr>
              <p:cNvPr id="2059" name="그림 2058">
                <a:extLst>
                  <a:ext uri="{FF2B5EF4-FFF2-40B4-BE49-F238E27FC236}">
                    <a16:creationId xmlns:a16="http://schemas.microsoft.com/office/drawing/2014/main" id="{C8352806-EFD1-D054-5E33-572E7C28BB5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154" t="7721" r="14157" b="19442"/>
              <a:stretch/>
            </p:blipFill>
            <p:spPr>
              <a:xfrm>
                <a:off x="5827464" y="1399010"/>
                <a:ext cx="4436091" cy="5238997"/>
              </a:xfrm>
              <a:prstGeom prst="rect">
                <a:avLst/>
              </a:prstGeom>
              <a:effectLst>
                <a:outerShdw dist="254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2060" name="그림 2059">
                <a:extLst>
                  <a:ext uri="{FF2B5EF4-FFF2-40B4-BE49-F238E27FC236}">
                    <a16:creationId xmlns:a16="http://schemas.microsoft.com/office/drawing/2014/main" id="{4CE219F8-7F3B-B445-4414-39C07245CF8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3186" t="85302" r="14157" b="-2883"/>
              <a:stretch/>
            </p:blipFill>
            <p:spPr>
              <a:xfrm>
                <a:off x="6036693" y="4313065"/>
                <a:ext cx="1598429" cy="35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2237D7FF-4307-8D5B-86F9-079BD49693F9}"/>
              </a:ext>
            </a:extLst>
          </p:cNvPr>
          <p:cNvSpPr/>
          <p:nvPr/>
        </p:nvSpPr>
        <p:spPr>
          <a:xfrm>
            <a:off x="0" y="184002"/>
            <a:ext cx="104775" cy="7905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151C4FD-B786-D240-5BE8-1C7F0E7002B2}"/>
              </a:ext>
            </a:extLst>
          </p:cNvPr>
          <p:cNvSpPr txBox="1"/>
          <p:nvPr/>
        </p:nvSpPr>
        <p:spPr>
          <a:xfrm>
            <a:off x="193464" y="347347"/>
            <a:ext cx="11208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F2F2F2">
                    <a:lumMod val="25000"/>
                  </a:srgb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진행내용</a:t>
            </a:r>
            <a:endParaRPr kumimoji="0" lang="en-US" altLang="ko-KR" sz="2000" b="1" i="0" u="none" strike="noStrike" kern="1200" cap="none" spc="0" normalizeH="0" baseline="0" noProof="0">
              <a:ln>
                <a:noFill/>
              </a:ln>
              <a:solidFill>
                <a:srgbClr val="F2F2F2">
                  <a:lumMod val="25000"/>
                </a:srgbClr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3BA40DF-B388-1571-526C-EC46463E12A8}"/>
              </a:ext>
            </a:extLst>
          </p:cNvPr>
          <p:cNvSpPr txBox="1"/>
          <p:nvPr/>
        </p:nvSpPr>
        <p:spPr>
          <a:xfrm>
            <a:off x="1402973" y="362736"/>
            <a:ext cx="4600687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defRPr/>
            </a:pPr>
            <a:r>
              <a:rPr lang="en-US" altLang="ko-KR" dirty="0">
                <a:latin typeface="나눔스퀘어OTF_ac ExtraBold"/>
              </a:rPr>
              <a:t>2.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재료 데이터 </a:t>
            </a: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전처리</a:t>
            </a:r>
            <a:endParaRPr lang="en-US" altLang="ko-KR" dirty="0">
              <a:latin typeface="나눔스퀘어OTF_ac ExtraBol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B8E1B6A-722C-B8D8-EC76-E1ED4983C5BB}"/>
              </a:ext>
            </a:extLst>
          </p:cNvPr>
          <p:cNvSpPr txBox="1"/>
          <p:nvPr/>
        </p:nvSpPr>
        <p:spPr>
          <a:xfrm>
            <a:off x="5936901" y="4971188"/>
            <a:ext cx="5252251" cy="18913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정규화를 진행하고 주재료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6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부재료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6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분류모델으로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주재료와 부재료를 분류하여 중복을 제거하여 저장</a:t>
            </a: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랜덤으로 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1~5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개의 재료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주재료 최소 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가져와서 저장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질문 데이터셋으로 늘어날 것이므로 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2000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개만 생성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83B30C5-37D5-57A8-35C9-CEE07CE59D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508" y="4310217"/>
            <a:ext cx="4630177" cy="244515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822E3B5-4F4E-88CC-E584-673C970F3B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5943" y="756470"/>
            <a:ext cx="4853730" cy="237868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FD69CE7-DAEB-59EE-8C2E-883BE053D8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5508" y="859770"/>
            <a:ext cx="4948849" cy="3331649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F3678F9B-AF15-C603-710A-49D0528E7BF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85943" y="3159555"/>
            <a:ext cx="5112797" cy="1825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47390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ECECBD-3871-50C7-783C-00C5239F0F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6" name="그룹 2055">
            <a:extLst>
              <a:ext uri="{FF2B5EF4-FFF2-40B4-BE49-F238E27FC236}">
                <a16:creationId xmlns:a16="http://schemas.microsoft.com/office/drawing/2014/main" id="{391EEB5D-0AD7-FF72-59F6-FF9CD86E276A}"/>
              </a:ext>
            </a:extLst>
          </p:cNvPr>
          <p:cNvGrpSpPr/>
          <p:nvPr/>
        </p:nvGrpSpPr>
        <p:grpSpPr>
          <a:xfrm flipH="1">
            <a:off x="11374568" y="0"/>
            <a:ext cx="579033" cy="1227831"/>
            <a:chOff x="1066216" y="-1"/>
            <a:chExt cx="2336201" cy="4953878"/>
          </a:xfrm>
          <a:effectLst>
            <a:outerShdw dist="12700" dir="2700000" algn="tl" rotWithShape="0">
              <a:schemeClr val="accent4">
                <a:lumMod val="10000"/>
                <a:alpha val="40000"/>
              </a:schemeClr>
            </a:outerShdw>
          </a:effectLst>
        </p:grpSpPr>
        <p:grpSp>
          <p:nvGrpSpPr>
            <p:cNvPr id="2057" name="그룹 2056">
              <a:extLst>
                <a:ext uri="{FF2B5EF4-FFF2-40B4-BE49-F238E27FC236}">
                  <a16:creationId xmlns:a16="http://schemas.microsoft.com/office/drawing/2014/main" id="{692B4640-E182-E0BA-9ED5-51E7BFF8B619}"/>
                </a:ext>
              </a:extLst>
            </p:cNvPr>
            <p:cNvGrpSpPr/>
            <p:nvPr/>
          </p:nvGrpSpPr>
          <p:grpSpPr>
            <a:xfrm>
              <a:off x="1066216" y="-1"/>
              <a:ext cx="2336201" cy="4953878"/>
              <a:chOff x="662180" y="-1"/>
              <a:chExt cx="1884872" cy="4242180"/>
            </a:xfrm>
            <a:solidFill>
              <a:schemeClr val="accent2"/>
            </a:solidFill>
          </p:grpSpPr>
          <p:sp>
            <p:nvSpPr>
              <p:cNvPr id="2061" name="오각형 49">
                <a:extLst>
                  <a:ext uri="{FF2B5EF4-FFF2-40B4-BE49-F238E27FC236}">
                    <a16:creationId xmlns:a16="http://schemas.microsoft.com/office/drawing/2014/main" id="{F84D7BA2-3078-BBC0-CEAD-9DE6DB7D1A4F}"/>
                  </a:ext>
                </a:extLst>
              </p:cNvPr>
              <p:cNvSpPr/>
              <p:nvPr/>
            </p:nvSpPr>
            <p:spPr>
              <a:xfrm rot="5400000">
                <a:off x="-516474" y="1178653"/>
                <a:ext cx="4242180" cy="1884872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/>
                  <a:ea typeface="나눔바른고딕"/>
                  <a:cs typeface="+mn-cs"/>
                </a:endParaRPr>
              </a:p>
            </p:txBody>
          </p:sp>
          <p:cxnSp>
            <p:nvCxnSpPr>
              <p:cNvPr id="2062" name="직선 연결선 2061">
                <a:extLst>
                  <a:ext uri="{FF2B5EF4-FFF2-40B4-BE49-F238E27FC236}">
                    <a16:creationId xmlns:a16="http://schemas.microsoft.com/office/drawing/2014/main" id="{7FE256F2-10ED-7868-9437-D40012AF0D7E}"/>
                  </a:ext>
                </a:extLst>
              </p:cNvPr>
              <p:cNvCxnSpPr/>
              <p:nvPr/>
            </p:nvCxnSpPr>
            <p:spPr>
              <a:xfrm>
                <a:off x="793708" y="3111827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3" name="직선 연결선 2062">
                <a:extLst>
                  <a:ext uri="{FF2B5EF4-FFF2-40B4-BE49-F238E27FC236}">
                    <a16:creationId xmlns:a16="http://schemas.microsoft.com/office/drawing/2014/main" id="{3D7C53A1-B937-1D26-15B2-A12858D27F19}"/>
                  </a:ext>
                </a:extLst>
              </p:cNvPr>
              <p:cNvCxnSpPr/>
              <p:nvPr/>
            </p:nvCxnSpPr>
            <p:spPr>
              <a:xfrm>
                <a:off x="793708" y="710870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58" name="그룹 2057">
              <a:extLst>
                <a:ext uri="{FF2B5EF4-FFF2-40B4-BE49-F238E27FC236}">
                  <a16:creationId xmlns:a16="http://schemas.microsoft.com/office/drawing/2014/main" id="{9EA65FD5-E457-9281-7D01-9DAA226971F1}"/>
                </a:ext>
              </a:extLst>
            </p:cNvPr>
            <p:cNvGrpSpPr/>
            <p:nvPr/>
          </p:nvGrpSpPr>
          <p:grpSpPr>
            <a:xfrm>
              <a:off x="1521331" y="1246594"/>
              <a:ext cx="1660292" cy="1960794"/>
              <a:chOff x="5827464" y="1399010"/>
              <a:chExt cx="4436091" cy="5238997"/>
            </a:xfrm>
          </p:grpSpPr>
          <p:pic>
            <p:nvPicPr>
              <p:cNvPr id="2059" name="그림 2058">
                <a:extLst>
                  <a:ext uri="{FF2B5EF4-FFF2-40B4-BE49-F238E27FC236}">
                    <a16:creationId xmlns:a16="http://schemas.microsoft.com/office/drawing/2014/main" id="{C8352806-EFD1-D054-5E33-572E7C28BB5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154" t="7721" r="14157" b="19442"/>
              <a:stretch/>
            </p:blipFill>
            <p:spPr>
              <a:xfrm>
                <a:off x="5827464" y="1399010"/>
                <a:ext cx="4436091" cy="5238997"/>
              </a:xfrm>
              <a:prstGeom prst="rect">
                <a:avLst/>
              </a:prstGeom>
              <a:effectLst>
                <a:outerShdw dist="254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2060" name="그림 2059">
                <a:extLst>
                  <a:ext uri="{FF2B5EF4-FFF2-40B4-BE49-F238E27FC236}">
                    <a16:creationId xmlns:a16="http://schemas.microsoft.com/office/drawing/2014/main" id="{4CE219F8-7F3B-B445-4414-39C07245CF8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3186" t="85302" r="14157" b="-2883"/>
              <a:stretch/>
            </p:blipFill>
            <p:spPr>
              <a:xfrm>
                <a:off x="6036693" y="4313065"/>
                <a:ext cx="1598429" cy="35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2237D7FF-4307-8D5B-86F9-079BD49693F9}"/>
              </a:ext>
            </a:extLst>
          </p:cNvPr>
          <p:cNvSpPr/>
          <p:nvPr/>
        </p:nvSpPr>
        <p:spPr>
          <a:xfrm>
            <a:off x="0" y="184002"/>
            <a:ext cx="104775" cy="7905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151C4FD-B786-D240-5BE8-1C7F0E7002B2}"/>
              </a:ext>
            </a:extLst>
          </p:cNvPr>
          <p:cNvSpPr txBox="1"/>
          <p:nvPr/>
        </p:nvSpPr>
        <p:spPr>
          <a:xfrm>
            <a:off x="193464" y="347347"/>
            <a:ext cx="11208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F2F2F2">
                    <a:lumMod val="25000"/>
                  </a:srgb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진행내용</a:t>
            </a:r>
            <a:endParaRPr kumimoji="0" lang="en-US" altLang="ko-KR" sz="2000" b="1" i="0" u="none" strike="noStrike" kern="1200" cap="none" spc="0" normalizeH="0" baseline="0" noProof="0">
              <a:ln>
                <a:noFill/>
              </a:ln>
              <a:solidFill>
                <a:srgbClr val="F2F2F2">
                  <a:lumMod val="25000"/>
                </a:srgbClr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3BA40DF-B388-1571-526C-EC46463E12A8}"/>
              </a:ext>
            </a:extLst>
          </p:cNvPr>
          <p:cNvSpPr txBox="1"/>
          <p:nvPr/>
        </p:nvSpPr>
        <p:spPr>
          <a:xfrm>
            <a:off x="1402973" y="362736"/>
            <a:ext cx="4600687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defRPr/>
            </a:pPr>
            <a:r>
              <a:rPr lang="en-US" altLang="ko-KR" dirty="0">
                <a:latin typeface="나눔스퀘어OTF_ac ExtraBold"/>
              </a:rPr>
              <a:t>3. </a:t>
            </a:r>
            <a:r>
              <a:rPr lang="ko-KR" altLang="en-US" dirty="0">
                <a:latin typeface="나눔스퀘어OTF_ac ExtraBold"/>
              </a:rPr>
              <a:t>질문데이터셋 재생성</a:t>
            </a:r>
            <a:endParaRPr lang="en-US" altLang="ko-KR" dirty="0">
              <a:latin typeface="나눔스퀘어OTF_ac ExtraBold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9BE38BB-6A85-2297-CA17-F6AF63CDD2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406" y="900669"/>
            <a:ext cx="4684275" cy="330578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AFB458C-3D95-7ADA-55F7-A90BC0BD9F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406" y="4264538"/>
            <a:ext cx="4098243" cy="252033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E70EB69-2C1A-9C06-2B69-8E402EF1A3CA}"/>
              </a:ext>
            </a:extLst>
          </p:cNvPr>
          <p:cNvSpPr txBox="1"/>
          <p:nvPr/>
        </p:nvSpPr>
        <p:spPr>
          <a:xfrm>
            <a:off x="5310450" y="5632188"/>
            <a:ext cx="6264055" cy="11526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모든 재료를 포함하는 경우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주재료를 포함하는 경우를 우선으로 하는 함수를 정의하여 질문 답변 데이터셋 생성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다양한 어투로 물어보는 질문 셋 증강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C004A11A-3D8D-327C-AB4D-8E87C4A2AF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31529" y="4264538"/>
            <a:ext cx="6142976" cy="1282246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FD1AB4EC-D3F8-ACD7-1835-4872CADFC42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75683" y="900669"/>
            <a:ext cx="5312853" cy="3310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92751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ECECBD-3871-50C7-783C-00C5239F0F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6" name="그룹 2055">
            <a:extLst>
              <a:ext uri="{FF2B5EF4-FFF2-40B4-BE49-F238E27FC236}">
                <a16:creationId xmlns:a16="http://schemas.microsoft.com/office/drawing/2014/main" id="{391EEB5D-0AD7-FF72-59F6-FF9CD86E276A}"/>
              </a:ext>
            </a:extLst>
          </p:cNvPr>
          <p:cNvGrpSpPr/>
          <p:nvPr/>
        </p:nvGrpSpPr>
        <p:grpSpPr>
          <a:xfrm flipH="1">
            <a:off x="11374568" y="0"/>
            <a:ext cx="579033" cy="1227831"/>
            <a:chOff x="1066216" y="-1"/>
            <a:chExt cx="2336201" cy="4953878"/>
          </a:xfrm>
          <a:effectLst>
            <a:outerShdw dist="12700" dir="2700000" algn="tl" rotWithShape="0">
              <a:schemeClr val="accent4">
                <a:lumMod val="10000"/>
                <a:alpha val="40000"/>
              </a:schemeClr>
            </a:outerShdw>
          </a:effectLst>
        </p:grpSpPr>
        <p:grpSp>
          <p:nvGrpSpPr>
            <p:cNvPr id="2057" name="그룹 2056">
              <a:extLst>
                <a:ext uri="{FF2B5EF4-FFF2-40B4-BE49-F238E27FC236}">
                  <a16:creationId xmlns:a16="http://schemas.microsoft.com/office/drawing/2014/main" id="{692B4640-E182-E0BA-9ED5-51E7BFF8B619}"/>
                </a:ext>
              </a:extLst>
            </p:cNvPr>
            <p:cNvGrpSpPr/>
            <p:nvPr/>
          </p:nvGrpSpPr>
          <p:grpSpPr>
            <a:xfrm>
              <a:off x="1066216" y="-1"/>
              <a:ext cx="2336201" cy="4953878"/>
              <a:chOff x="662180" y="-1"/>
              <a:chExt cx="1884872" cy="4242180"/>
            </a:xfrm>
            <a:solidFill>
              <a:schemeClr val="accent2"/>
            </a:solidFill>
          </p:grpSpPr>
          <p:sp>
            <p:nvSpPr>
              <p:cNvPr id="2061" name="오각형 49">
                <a:extLst>
                  <a:ext uri="{FF2B5EF4-FFF2-40B4-BE49-F238E27FC236}">
                    <a16:creationId xmlns:a16="http://schemas.microsoft.com/office/drawing/2014/main" id="{F84D7BA2-3078-BBC0-CEAD-9DE6DB7D1A4F}"/>
                  </a:ext>
                </a:extLst>
              </p:cNvPr>
              <p:cNvSpPr/>
              <p:nvPr/>
            </p:nvSpPr>
            <p:spPr>
              <a:xfrm rot="5400000">
                <a:off x="-516474" y="1178653"/>
                <a:ext cx="4242180" cy="1884872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/>
                  <a:ea typeface="나눔바른고딕"/>
                  <a:cs typeface="+mn-cs"/>
                </a:endParaRPr>
              </a:p>
            </p:txBody>
          </p:sp>
          <p:cxnSp>
            <p:nvCxnSpPr>
              <p:cNvPr id="2062" name="직선 연결선 2061">
                <a:extLst>
                  <a:ext uri="{FF2B5EF4-FFF2-40B4-BE49-F238E27FC236}">
                    <a16:creationId xmlns:a16="http://schemas.microsoft.com/office/drawing/2014/main" id="{7FE256F2-10ED-7868-9437-D40012AF0D7E}"/>
                  </a:ext>
                </a:extLst>
              </p:cNvPr>
              <p:cNvCxnSpPr/>
              <p:nvPr/>
            </p:nvCxnSpPr>
            <p:spPr>
              <a:xfrm>
                <a:off x="793708" y="3111827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3" name="직선 연결선 2062">
                <a:extLst>
                  <a:ext uri="{FF2B5EF4-FFF2-40B4-BE49-F238E27FC236}">
                    <a16:creationId xmlns:a16="http://schemas.microsoft.com/office/drawing/2014/main" id="{3D7C53A1-B937-1D26-15B2-A12858D27F19}"/>
                  </a:ext>
                </a:extLst>
              </p:cNvPr>
              <p:cNvCxnSpPr/>
              <p:nvPr/>
            </p:nvCxnSpPr>
            <p:spPr>
              <a:xfrm>
                <a:off x="793708" y="710870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58" name="그룹 2057">
              <a:extLst>
                <a:ext uri="{FF2B5EF4-FFF2-40B4-BE49-F238E27FC236}">
                  <a16:creationId xmlns:a16="http://schemas.microsoft.com/office/drawing/2014/main" id="{9EA65FD5-E457-9281-7D01-9DAA226971F1}"/>
                </a:ext>
              </a:extLst>
            </p:cNvPr>
            <p:cNvGrpSpPr/>
            <p:nvPr/>
          </p:nvGrpSpPr>
          <p:grpSpPr>
            <a:xfrm>
              <a:off x="1521331" y="1246594"/>
              <a:ext cx="1660292" cy="1960794"/>
              <a:chOff x="5827464" y="1399010"/>
              <a:chExt cx="4436091" cy="5238997"/>
            </a:xfrm>
          </p:grpSpPr>
          <p:pic>
            <p:nvPicPr>
              <p:cNvPr id="2059" name="그림 2058">
                <a:extLst>
                  <a:ext uri="{FF2B5EF4-FFF2-40B4-BE49-F238E27FC236}">
                    <a16:creationId xmlns:a16="http://schemas.microsoft.com/office/drawing/2014/main" id="{C8352806-EFD1-D054-5E33-572E7C28BB5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154" t="7721" r="14157" b="19442"/>
              <a:stretch/>
            </p:blipFill>
            <p:spPr>
              <a:xfrm>
                <a:off x="5827464" y="1399010"/>
                <a:ext cx="4436091" cy="5238997"/>
              </a:xfrm>
              <a:prstGeom prst="rect">
                <a:avLst/>
              </a:prstGeom>
              <a:effectLst>
                <a:outerShdw dist="254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2060" name="그림 2059">
                <a:extLst>
                  <a:ext uri="{FF2B5EF4-FFF2-40B4-BE49-F238E27FC236}">
                    <a16:creationId xmlns:a16="http://schemas.microsoft.com/office/drawing/2014/main" id="{4CE219F8-7F3B-B445-4414-39C07245CF8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3186" t="85302" r="14157" b="-2883"/>
              <a:stretch/>
            </p:blipFill>
            <p:spPr>
              <a:xfrm>
                <a:off x="6036693" y="4313065"/>
                <a:ext cx="1598429" cy="35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2237D7FF-4307-8D5B-86F9-079BD49693F9}"/>
              </a:ext>
            </a:extLst>
          </p:cNvPr>
          <p:cNvSpPr/>
          <p:nvPr/>
        </p:nvSpPr>
        <p:spPr>
          <a:xfrm>
            <a:off x="0" y="184002"/>
            <a:ext cx="104775" cy="7905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151C4FD-B786-D240-5BE8-1C7F0E7002B2}"/>
              </a:ext>
            </a:extLst>
          </p:cNvPr>
          <p:cNvSpPr txBox="1"/>
          <p:nvPr/>
        </p:nvSpPr>
        <p:spPr>
          <a:xfrm>
            <a:off x="193464" y="347347"/>
            <a:ext cx="11208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F2F2F2">
                    <a:lumMod val="25000"/>
                  </a:srgb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진행내용</a:t>
            </a:r>
            <a:endParaRPr kumimoji="0" lang="en-US" altLang="ko-KR" sz="2000" b="1" i="0" u="none" strike="noStrike" kern="1200" cap="none" spc="0" normalizeH="0" baseline="0" noProof="0">
              <a:ln>
                <a:noFill/>
              </a:ln>
              <a:solidFill>
                <a:srgbClr val="F2F2F2">
                  <a:lumMod val="25000"/>
                </a:srgbClr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3BA40DF-B388-1571-526C-EC46463E12A8}"/>
              </a:ext>
            </a:extLst>
          </p:cNvPr>
          <p:cNvSpPr txBox="1"/>
          <p:nvPr/>
        </p:nvSpPr>
        <p:spPr>
          <a:xfrm>
            <a:off x="1402973" y="362736"/>
            <a:ext cx="4600687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defRPr/>
            </a:pPr>
            <a:r>
              <a:rPr lang="en-US" altLang="ko-KR" dirty="0">
                <a:latin typeface="나눔스퀘어OTF_ac ExtraBold"/>
              </a:rPr>
              <a:t>4. </a:t>
            </a:r>
            <a:r>
              <a:rPr lang="ko-KR" altLang="en-US" dirty="0">
                <a:latin typeface="나눔스퀘어OTF_ac ExtraBold"/>
              </a:rPr>
              <a:t>질문 분류기 업데이트</a:t>
            </a:r>
            <a:endParaRPr lang="en-US" altLang="ko-KR" dirty="0">
              <a:latin typeface="나눔스퀘어OTF_ac ExtraBold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BED071D-A909-F36A-069F-C59439C14192}"/>
              </a:ext>
            </a:extLst>
          </p:cNvPr>
          <p:cNvSpPr txBox="1"/>
          <p:nvPr/>
        </p:nvSpPr>
        <p:spPr>
          <a:xfrm>
            <a:off x="549685" y="5581525"/>
            <a:ext cx="11642315" cy="15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모델과 학습데이터셋에 키워드를 추가해서 해당 분야에 대한 더 정확한 답변을 할 수 있도록 개선 </a:t>
            </a: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재료기반 질문분류기의 경우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학습을 데이터셋 전처리를 추가적으로 개선</a:t>
            </a: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=&gt;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추가 정규화를 거친 주재료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부재료에서 무작위로 가져오기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/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주재료 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 무조건포함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/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재료 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1~5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개로 조정</a:t>
            </a: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0D49ED9D-706E-8A0D-BB27-0231DB346D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675" y="862763"/>
            <a:ext cx="3495525" cy="2940901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0D8DAFC5-DC7E-271A-3B91-F542B7B2C0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7103" y="862763"/>
            <a:ext cx="3319256" cy="2934921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587A6FE3-0B90-DCF3-7FF8-F72C40D114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04075" y="862763"/>
            <a:ext cx="3617699" cy="2934922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C9EC6367-FD31-BFF9-5778-6D6FA67A78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99317" y="3981447"/>
            <a:ext cx="5819193" cy="1357999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1BA3BD8B-BBD6-38D0-7576-E42115D0A40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3497" y="3939632"/>
            <a:ext cx="3902653" cy="1641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82343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ECECBD-3871-50C7-783C-00C5239F0F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6" name="그룹 2055">
            <a:extLst>
              <a:ext uri="{FF2B5EF4-FFF2-40B4-BE49-F238E27FC236}">
                <a16:creationId xmlns:a16="http://schemas.microsoft.com/office/drawing/2014/main" id="{391EEB5D-0AD7-FF72-59F6-FF9CD86E276A}"/>
              </a:ext>
            </a:extLst>
          </p:cNvPr>
          <p:cNvGrpSpPr/>
          <p:nvPr/>
        </p:nvGrpSpPr>
        <p:grpSpPr>
          <a:xfrm flipH="1">
            <a:off x="11374568" y="0"/>
            <a:ext cx="579033" cy="1227831"/>
            <a:chOff x="1066216" y="-1"/>
            <a:chExt cx="2336201" cy="4953878"/>
          </a:xfrm>
          <a:effectLst>
            <a:outerShdw dist="12700" dir="2700000" algn="tl" rotWithShape="0">
              <a:schemeClr val="accent4">
                <a:lumMod val="10000"/>
                <a:alpha val="40000"/>
              </a:schemeClr>
            </a:outerShdw>
          </a:effectLst>
        </p:grpSpPr>
        <p:grpSp>
          <p:nvGrpSpPr>
            <p:cNvPr id="2057" name="그룹 2056">
              <a:extLst>
                <a:ext uri="{FF2B5EF4-FFF2-40B4-BE49-F238E27FC236}">
                  <a16:creationId xmlns:a16="http://schemas.microsoft.com/office/drawing/2014/main" id="{692B4640-E182-E0BA-9ED5-51E7BFF8B619}"/>
                </a:ext>
              </a:extLst>
            </p:cNvPr>
            <p:cNvGrpSpPr/>
            <p:nvPr/>
          </p:nvGrpSpPr>
          <p:grpSpPr>
            <a:xfrm>
              <a:off x="1066216" y="-1"/>
              <a:ext cx="2336201" cy="4953878"/>
              <a:chOff x="662180" y="-1"/>
              <a:chExt cx="1884872" cy="4242180"/>
            </a:xfrm>
            <a:solidFill>
              <a:schemeClr val="accent2"/>
            </a:solidFill>
          </p:grpSpPr>
          <p:sp>
            <p:nvSpPr>
              <p:cNvPr id="2061" name="오각형 49">
                <a:extLst>
                  <a:ext uri="{FF2B5EF4-FFF2-40B4-BE49-F238E27FC236}">
                    <a16:creationId xmlns:a16="http://schemas.microsoft.com/office/drawing/2014/main" id="{F84D7BA2-3078-BBC0-CEAD-9DE6DB7D1A4F}"/>
                  </a:ext>
                </a:extLst>
              </p:cNvPr>
              <p:cNvSpPr/>
              <p:nvPr/>
            </p:nvSpPr>
            <p:spPr>
              <a:xfrm rot="5400000">
                <a:off x="-516474" y="1178653"/>
                <a:ext cx="4242180" cy="1884872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/>
                  <a:ea typeface="나눔바른고딕"/>
                  <a:cs typeface="+mn-cs"/>
                </a:endParaRPr>
              </a:p>
            </p:txBody>
          </p:sp>
          <p:cxnSp>
            <p:nvCxnSpPr>
              <p:cNvPr id="2062" name="직선 연결선 2061">
                <a:extLst>
                  <a:ext uri="{FF2B5EF4-FFF2-40B4-BE49-F238E27FC236}">
                    <a16:creationId xmlns:a16="http://schemas.microsoft.com/office/drawing/2014/main" id="{7FE256F2-10ED-7868-9437-D40012AF0D7E}"/>
                  </a:ext>
                </a:extLst>
              </p:cNvPr>
              <p:cNvCxnSpPr/>
              <p:nvPr/>
            </p:nvCxnSpPr>
            <p:spPr>
              <a:xfrm>
                <a:off x="793708" y="3111827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3" name="직선 연결선 2062">
                <a:extLst>
                  <a:ext uri="{FF2B5EF4-FFF2-40B4-BE49-F238E27FC236}">
                    <a16:creationId xmlns:a16="http://schemas.microsoft.com/office/drawing/2014/main" id="{3D7C53A1-B937-1D26-15B2-A12858D27F19}"/>
                  </a:ext>
                </a:extLst>
              </p:cNvPr>
              <p:cNvCxnSpPr/>
              <p:nvPr/>
            </p:nvCxnSpPr>
            <p:spPr>
              <a:xfrm>
                <a:off x="793708" y="710870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58" name="그룹 2057">
              <a:extLst>
                <a:ext uri="{FF2B5EF4-FFF2-40B4-BE49-F238E27FC236}">
                  <a16:creationId xmlns:a16="http://schemas.microsoft.com/office/drawing/2014/main" id="{9EA65FD5-E457-9281-7D01-9DAA226971F1}"/>
                </a:ext>
              </a:extLst>
            </p:cNvPr>
            <p:cNvGrpSpPr/>
            <p:nvPr/>
          </p:nvGrpSpPr>
          <p:grpSpPr>
            <a:xfrm>
              <a:off x="1521331" y="1246594"/>
              <a:ext cx="1660292" cy="1960794"/>
              <a:chOff x="5827464" y="1399010"/>
              <a:chExt cx="4436091" cy="5238997"/>
            </a:xfrm>
          </p:grpSpPr>
          <p:pic>
            <p:nvPicPr>
              <p:cNvPr id="2059" name="그림 2058">
                <a:extLst>
                  <a:ext uri="{FF2B5EF4-FFF2-40B4-BE49-F238E27FC236}">
                    <a16:creationId xmlns:a16="http://schemas.microsoft.com/office/drawing/2014/main" id="{C8352806-EFD1-D054-5E33-572E7C28BB5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154" t="7721" r="14157" b="19442"/>
              <a:stretch/>
            </p:blipFill>
            <p:spPr>
              <a:xfrm>
                <a:off x="5827464" y="1399010"/>
                <a:ext cx="4436091" cy="5238997"/>
              </a:xfrm>
              <a:prstGeom prst="rect">
                <a:avLst/>
              </a:prstGeom>
              <a:effectLst>
                <a:outerShdw dist="254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2060" name="그림 2059">
                <a:extLst>
                  <a:ext uri="{FF2B5EF4-FFF2-40B4-BE49-F238E27FC236}">
                    <a16:creationId xmlns:a16="http://schemas.microsoft.com/office/drawing/2014/main" id="{4CE219F8-7F3B-B445-4414-39C07245CF8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3186" t="85302" r="14157" b="-2883"/>
              <a:stretch/>
            </p:blipFill>
            <p:spPr>
              <a:xfrm>
                <a:off x="6036693" y="4313065"/>
                <a:ext cx="1598429" cy="35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2237D7FF-4307-8D5B-86F9-079BD49693F9}"/>
              </a:ext>
            </a:extLst>
          </p:cNvPr>
          <p:cNvSpPr/>
          <p:nvPr/>
        </p:nvSpPr>
        <p:spPr>
          <a:xfrm>
            <a:off x="0" y="184002"/>
            <a:ext cx="104775" cy="7905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151C4FD-B786-D240-5BE8-1C7F0E7002B2}"/>
              </a:ext>
            </a:extLst>
          </p:cNvPr>
          <p:cNvSpPr txBox="1"/>
          <p:nvPr/>
        </p:nvSpPr>
        <p:spPr>
          <a:xfrm>
            <a:off x="193464" y="347347"/>
            <a:ext cx="11208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F2F2F2">
                    <a:lumMod val="25000"/>
                  </a:srgb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진행내용</a:t>
            </a:r>
            <a:endParaRPr kumimoji="0" lang="en-US" altLang="ko-KR" sz="2000" b="1" i="0" u="none" strike="noStrike" kern="1200" cap="none" spc="0" normalizeH="0" baseline="0" noProof="0">
              <a:ln>
                <a:noFill/>
              </a:ln>
              <a:solidFill>
                <a:srgbClr val="F2F2F2">
                  <a:lumMod val="25000"/>
                </a:srgbClr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3BA40DF-B388-1571-526C-EC46463E12A8}"/>
              </a:ext>
            </a:extLst>
          </p:cNvPr>
          <p:cNvSpPr txBox="1"/>
          <p:nvPr/>
        </p:nvSpPr>
        <p:spPr>
          <a:xfrm>
            <a:off x="1402973" y="362736"/>
            <a:ext cx="4600687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defRPr/>
            </a:pPr>
            <a:r>
              <a:rPr lang="en-US" altLang="ko-KR" dirty="0">
                <a:latin typeface="나눔스퀘어OTF_ac ExtraBold"/>
              </a:rPr>
              <a:t>4. </a:t>
            </a:r>
            <a:r>
              <a:rPr lang="ko-KR" altLang="en-US" dirty="0">
                <a:latin typeface="나눔스퀘어OTF_ac ExtraBold"/>
              </a:rPr>
              <a:t>질문 분류기 업데이트</a:t>
            </a:r>
            <a:endParaRPr lang="en-US" altLang="ko-KR" dirty="0">
              <a:latin typeface="나눔스퀘어OTF_ac ExtraBold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BED071D-A909-F36A-069F-C59439C14192}"/>
              </a:ext>
            </a:extLst>
          </p:cNvPr>
          <p:cNvSpPr txBox="1"/>
          <p:nvPr/>
        </p:nvSpPr>
        <p:spPr>
          <a:xfrm>
            <a:off x="1087639" y="5699076"/>
            <a:ext cx="10286929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모델에도 키워드를 고려할 수 있도록 아키텍처 수정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6BB2EF3-F1DE-A2F6-0BE1-7701872FB8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898" y="1140218"/>
            <a:ext cx="5805041" cy="404698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5274D72-0E49-D78C-D357-18FBB36BD9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1140218"/>
            <a:ext cx="5722387" cy="4046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9977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ECECBD-3871-50C7-783C-00C5239F0F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6" name="그룹 2055">
            <a:extLst>
              <a:ext uri="{FF2B5EF4-FFF2-40B4-BE49-F238E27FC236}">
                <a16:creationId xmlns:a16="http://schemas.microsoft.com/office/drawing/2014/main" id="{391EEB5D-0AD7-FF72-59F6-FF9CD86E276A}"/>
              </a:ext>
            </a:extLst>
          </p:cNvPr>
          <p:cNvGrpSpPr/>
          <p:nvPr/>
        </p:nvGrpSpPr>
        <p:grpSpPr>
          <a:xfrm flipH="1">
            <a:off x="11374568" y="0"/>
            <a:ext cx="579033" cy="1227831"/>
            <a:chOff x="1066216" y="-1"/>
            <a:chExt cx="2336201" cy="4953878"/>
          </a:xfrm>
          <a:effectLst>
            <a:outerShdw dist="12700" dir="2700000" algn="tl" rotWithShape="0">
              <a:schemeClr val="accent4">
                <a:lumMod val="10000"/>
                <a:alpha val="40000"/>
              </a:schemeClr>
            </a:outerShdw>
          </a:effectLst>
        </p:grpSpPr>
        <p:grpSp>
          <p:nvGrpSpPr>
            <p:cNvPr id="2057" name="그룹 2056">
              <a:extLst>
                <a:ext uri="{FF2B5EF4-FFF2-40B4-BE49-F238E27FC236}">
                  <a16:creationId xmlns:a16="http://schemas.microsoft.com/office/drawing/2014/main" id="{692B4640-E182-E0BA-9ED5-51E7BFF8B619}"/>
                </a:ext>
              </a:extLst>
            </p:cNvPr>
            <p:cNvGrpSpPr/>
            <p:nvPr/>
          </p:nvGrpSpPr>
          <p:grpSpPr>
            <a:xfrm>
              <a:off x="1066216" y="-1"/>
              <a:ext cx="2336201" cy="4953878"/>
              <a:chOff x="662180" y="-1"/>
              <a:chExt cx="1884872" cy="4242180"/>
            </a:xfrm>
            <a:solidFill>
              <a:schemeClr val="accent2"/>
            </a:solidFill>
          </p:grpSpPr>
          <p:sp>
            <p:nvSpPr>
              <p:cNvPr id="2061" name="오각형 49">
                <a:extLst>
                  <a:ext uri="{FF2B5EF4-FFF2-40B4-BE49-F238E27FC236}">
                    <a16:creationId xmlns:a16="http://schemas.microsoft.com/office/drawing/2014/main" id="{F84D7BA2-3078-BBC0-CEAD-9DE6DB7D1A4F}"/>
                  </a:ext>
                </a:extLst>
              </p:cNvPr>
              <p:cNvSpPr/>
              <p:nvPr/>
            </p:nvSpPr>
            <p:spPr>
              <a:xfrm rot="5400000">
                <a:off x="-516474" y="1178653"/>
                <a:ext cx="4242180" cy="1884872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/>
                  <a:ea typeface="나눔바른고딕"/>
                  <a:cs typeface="+mn-cs"/>
                </a:endParaRPr>
              </a:p>
            </p:txBody>
          </p:sp>
          <p:cxnSp>
            <p:nvCxnSpPr>
              <p:cNvPr id="2062" name="직선 연결선 2061">
                <a:extLst>
                  <a:ext uri="{FF2B5EF4-FFF2-40B4-BE49-F238E27FC236}">
                    <a16:creationId xmlns:a16="http://schemas.microsoft.com/office/drawing/2014/main" id="{7FE256F2-10ED-7868-9437-D40012AF0D7E}"/>
                  </a:ext>
                </a:extLst>
              </p:cNvPr>
              <p:cNvCxnSpPr/>
              <p:nvPr/>
            </p:nvCxnSpPr>
            <p:spPr>
              <a:xfrm>
                <a:off x="793708" y="3111827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3" name="직선 연결선 2062">
                <a:extLst>
                  <a:ext uri="{FF2B5EF4-FFF2-40B4-BE49-F238E27FC236}">
                    <a16:creationId xmlns:a16="http://schemas.microsoft.com/office/drawing/2014/main" id="{3D7C53A1-B937-1D26-15B2-A12858D27F19}"/>
                  </a:ext>
                </a:extLst>
              </p:cNvPr>
              <p:cNvCxnSpPr/>
              <p:nvPr/>
            </p:nvCxnSpPr>
            <p:spPr>
              <a:xfrm>
                <a:off x="793708" y="710870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58" name="그룹 2057">
              <a:extLst>
                <a:ext uri="{FF2B5EF4-FFF2-40B4-BE49-F238E27FC236}">
                  <a16:creationId xmlns:a16="http://schemas.microsoft.com/office/drawing/2014/main" id="{9EA65FD5-E457-9281-7D01-9DAA226971F1}"/>
                </a:ext>
              </a:extLst>
            </p:cNvPr>
            <p:cNvGrpSpPr/>
            <p:nvPr/>
          </p:nvGrpSpPr>
          <p:grpSpPr>
            <a:xfrm>
              <a:off x="1521331" y="1246594"/>
              <a:ext cx="1660292" cy="1960794"/>
              <a:chOff x="5827464" y="1399010"/>
              <a:chExt cx="4436091" cy="5238997"/>
            </a:xfrm>
          </p:grpSpPr>
          <p:pic>
            <p:nvPicPr>
              <p:cNvPr id="2059" name="그림 2058">
                <a:extLst>
                  <a:ext uri="{FF2B5EF4-FFF2-40B4-BE49-F238E27FC236}">
                    <a16:creationId xmlns:a16="http://schemas.microsoft.com/office/drawing/2014/main" id="{C8352806-EFD1-D054-5E33-572E7C28BB5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154" t="7721" r="14157" b="19442"/>
              <a:stretch/>
            </p:blipFill>
            <p:spPr>
              <a:xfrm>
                <a:off x="5827464" y="1399010"/>
                <a:ext cx="4436091" cy="5238997"/>
              </a:xfrm>
              <a:prstGeom prst="rect">
                <a:avLst/>
              </a:prstGeom>
              <a:effectLst>
                <a:outerShdw dist="254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2060" name="그림 2059">
                <a:extLst>
                  <a:ext uri="{FF2B5EF4-FFF2-40B4-BE49-F238E27FC236}">
                    <a16:creationId xmlns:a16="http://schemas.microsoft.com/office/drawing/2014/main" id="{4CE219F8-7F3B-B445-4414-39C07245CF8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3186" t="85302" r="14157" b="-2883"/>
              <a:stretch/>
            </p:blipFill>
            <p:spPr>
              <a:xfrm>
                <a:off x="6036693" y="4313065"/>
                <a:ext cx="1598429" cy="35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2237D7FF-4307-8D5B-86F9-079BD49693F9}"/>
              </a:ext>
            </a:extLst>
          </p:cNvPr>
          <p:cNvSpPr/>
          <p:nvPr/>
        </p:nvSpPr>
        <p:spPr>
          <a:xfrm>
            <a:off x="0" y="184002"/>
            <a:ext cx="104775" cy="7905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151C4FD-B786-D240-5BE8-1C7F0E7002B2}"/>
              </a:ext>
            </a:extLst>
          </p:cNvPr>
          <p:cNvSpPr txBox="1"/>
          <p:nvPr/>
        </p:nvSpPr>
        <p:spPr>
          <a:xfrm>
            <a:off x="193464" y="347347"/>
            <a:ext cx="11208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F2F2F2">
                    <a:lumMod val="25000"/>
                  </a:srgb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진행내용</a:t>
            </a:r>
            <a:endParaRPr kumimoji="0" lang="en-US" altLang="ko-KR" sz="2000" b="1" i="0" u="none" strike="noStrike" kern="1200" cap="none" spc="0" normalizeH="0" baseline="0" noProof="0">
              <a:ln>
                <a:noFill/>
              </a:ln>
              <a:solidFill>
                <a:srgbClr val="F2F2F2">
                  <a:lumMod val="25000"/>
                </a:srgbClr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3BA40DF-B388-1571-526C-EC46463E12A8}"/>
              </a:ext>
            </a:extLst>
          </p:cNvPr>
          <p:cNvSpPr txBox="1"/>
          <p:nvPr/>
        </p:nvSpPr>
        <p:spPr>
          <a:xfrm>
            <a:off x="1402973" y="362736"/>
            <a:ext cx="4600687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defRPr/>
            </a:pPr>
            <a:r>
              <a:rPr lang="en-US" altLang="ko-KR" dirty="0">
                <a:latin typeface="나눔스퀘어OTF_ac ExtraBold"/>
              </a:rPr>
              <a:t>5. </a:t>
            </a:r>
            <a:r>
              <a:rPr lang="ko-KR" altLang="en-US" dirty="0">
                <a:latin typeface="나눔스퀘어OTF_ac ExtraBold"/>
              </a:rPr>
              <a:t>학습 및 평가</a:t>
            </a:r>
            <a:endParaRPr lang="en-US" altLang="ko-KR" dirty="0">
              <a:latin typeface="나눔스퀘어OTF_ac ExtraBold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BED071D-A909-F36A-069F-C59439C14192}"/>
              </a:ext>
            </a:extLst>
          </p:cNvPr>
          <p:cNvSpPr txBox="1"/>
          <p:nvPr/>
        </p:nvSpPr>
        <p:spPr>
          <a:xfrm>
            <a:off x="1087639" y="5699076"/>
            <a:ext cx="10286929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이전의 모델에 비해서 성능이 소폭 향상되었음을 확인할 수 있다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FB4CBBC-F80B-E639-C158-6D9D77A186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464" y="1663755"/>
            <a:ext cx="4994999" cy="228592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90BA74C-A4B8-99E2-FE3B-201D368CE2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3874" y="4224221"/>
            <a:ext cx="3982006" cy="381053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A9260E18-981C-7FF9-0702-CB95126BA1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5903" y="1663754"/>
            <a:ext cx="4994999" cy="228593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61E5483-6300-4C55-28BF-E31C00568B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50639" y="4209932"/>
            <a:ext cx="4010585" cy="409632"/>
          </a:xfrm>
          <a:prstGeom prst="rect">
            <a:avLst/>
          </a:prstGeom>
        </p:spPr>
      </p:pic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9220897A-3E32-0723-2DFF-AC5FD00E801A}"/>
              </a:ext>
            </a:extLst>
          </p:cNvPr>
          <p:cNvSpPr/>
          <p:nvPr/>
        </p:nvSpPr>
        <p:spPr>
          <a:xfrm>
            <a:off x="5376884" y="2481460"/>
            <a:ext cx="985737" cy="783355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51311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ECECBD-3871-50C7-783C-00C5239F0F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6" name="그룹 2055">
            <a:extLst>
              <a:ext uri="{FF2B5EF4-FFF2-40B4-BE49-F238E27FC236}">
                <a16:creationId xmlns:a16="http://schemas.microsoft.com/office/drawing/2014/main" id="{391EEB5D-0AD7-FF72-59F6-FF9CD86E276A}"/>
              </a:ext>
            </a:extLst>
          </p:cNvPr>
          <p:cNvGrpSpPr/>
          <p:nvPr/>
        </p:nvGrpSpPr>
        <p:grpSpPr>
          <a:xfrm flipH="1">
            <a:off x="11374568" y="0"/>
            <a:ext cx="579033" cy="1227831"/>
            <a:chOff x="1066216" y="-1"/>
            <a:chExt cx="2336201" cy="4953878"/>
          </a:xfrm>
          <a:effectLst>
            <a:outerShdw dist="12700" dir="2700000" algn="tl" rotWithShape="0">
              <a:schemeClr val="accent4">
                <a:lumMod val="10000"/>
                <a:alpha val="40000"/>
              </a:schemeClr>
            </a:outerShdw>
          </a:effectLst>
        </p:grpSpPr>
        <p:grpSp>
          <p:nvGrpSpPr>
            <p:cNvPr id="2057" name="그룹 2056">
              <a:extLst>
                <a:ext uri="{FF2B5EF4-FFF2-40B4-BE49-F238E27FC236}">
                  <a16:creationId xmlns:a16="http://schemas.microsoft.com/office/drawing/2014/main" id="{692B4640-E182-E0BA-9ED5-51E7BFF8B619}"/>
                </a:ext>
              </a:extLst>
            </p:cNvPr>
            <p:cNvGrpSpPr/>
            <p:nvPr/>
          </p:nvGrpSpPr>
          <p:grpSpPr>
            <a:xfrm>
              <a:off x="1066216" y="-1"/>
              <a:ext cx="2336201" cy="4953878"/>
              <a:chOff x="662180" y="-1"/>
              <a:chExt cx="1884872" cy="4242180"/>
            </a:xfrm>
            <a:solidFill>
              <a:schemeClr val="accent2"/>
            </a:solidFill>
          </p:grpSpPr>
          <p:sp>
            <p:nvSpPr>
              <p:cNvPr id="2061" name="오각형 49">
                <a:extLst>
                  <a:ext uri="{FF2B5EF4-FFF2-40B4-BE49-F238E27FC236}">
                    <a16:creationId xmlns:a16="http://schemas.microsoft.com/office/drawing/2014/main" id="{F84D7BA2-3078-BBC0-CEAD-9DE6DB7D1A4F}"/>
                  </a:ext>
                </a:extLst>
              </p:cNvPr>
              <p:cNvSpPr/>
              <p:nvPr/>
            </p:nvSpPr>
            <p:spPr>
              <a:xfrm rot="5400000">
                <a:off x="-516474" y="1178653"/>
                <a:ext cx="4242180" cy="1884872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/>
                  <a:ea typeface="나눔바른고딕"/>
                  <a:cs typeface="+mn-cs"/>
                </a:endParaRPr>
              </a:p>
            </p:txBody>
          </p:sp>
          <p:cxnSp>
            <p:nvCxnSpPr>
              <p:cNvPr id="2062" name="직선 연결선 2061">
                <a:extLst>
                  <a:ext uri="{FF2B5EF4-FFF2-40B4-BE49-F238E27FC236}">
                    <a16:creationId xmlns:a16="http://schemas.microsoft.com/office/drawing/2014/main" id="{7FE256F2-10ED-7868-9437-D40012AF0D7E}"/>
                  </a:ext>
                </a:extLst>
              </p:cNvPr>
              <p:cNvCxnSpPr/>
              <p:nvPr/>
            </p:nvCxnSpPr>
            <p:spPr>
              <a:xfrm>
                <a:off x="793708" y="3111827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3" name="직선 연결선 2062">
                <a:extLst>
                  <a:ext uri="{FF2B5EF4-FFF2-40B4-BE49-F238E27FC236}">
                    <a16:creationId xmlns:a16="http://schemas.microsoft.com/office/drawing/2014/main" id="{3D7C53A1-B937-1D26-15B2-A12858D27F19}"/>
                  </a:ext>
                </a:extLst>
              </p:cNvPr>
              <p:cNvCxnSpPr/>
              <p:nvPr/>
            </p:nvCxnSpPr>
            <p:spPr>
              <a:xfrm>
                <a:off x="793708" y="710870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58" name="그룹 2057">
              <a:extLst>
                <a:ext uri="{FF2B5EF4-FFF2-40B4-BE49-F238E27FC236}">
                  <a16:creationId xmlns:a16="http://schemas.microsoft.com/office/drawing/2014/main" id="{9EA65FD5-E457-9281-7D01-9DAA226971F1}"/>
                </a:ext>
              </a:extLst>
            </p:cNvPr>
            <p:cNvGrpSpPr/>
            <p:nvPr/>
          </p:nvGrpSpPr>
          <p:grpSpPr>
            <a:xfrm>
              <a:off x="1521331" y="1246594"/>
              <a:ext cx="1660292" cy="1960794"/>
              <a:chOff x="5827464" y="1399010"/>
              <a:chExt cx="4436091" cy="5238997"/>
            </a:xfrm>
          </p:grpSpPr>
          <p:pic>
            <p:nvPicPr>
              <p:cNvPr id="2059" name="그림 2058">
                <a:extLst>
                  <a:ext uri="{FF2B5EF4-FFF2-40B4-BE49-F238E27FC236}">
                    <a16:creationId xmlns:a16="http://schemas.microsoft.com/office/drawing/2014/main" id="{C8352806-EFD1-D054-5E33-572E7C28BB5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154" t="7721" r="14157" b="19442"/>
              <a:stretch/>
            </p:blipFill>
            <p:spPr>
              <a:xfrm>
                <a:off x="5827464" y="1399010"/>
                <a:ext cx="4436091" cy="5238997"/>
              </a:xfrm>
              <a:prstGeom prst="rect">
                <a:avLst/>
              </a:prstGeom>
              <a:effectLst>
                <a:outerShdw dist="254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2060" name="그림 2059">
                <a:extLst>
                  <a:ext uri="{FF2B5EF4-FFF2-40B4-BE49-F238E27FC236}">
                    <a16:creationId xmlns:a16="http://schemas.microsoft.com/office/drawing/2014/main" id="{4CE219F8-7F3B-B445-4414-39C07245CF8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3186" t="85302" r="14157" b="-2883"/>
              <a:stretch/>
            </p:blipFill>
            <p:spPr>
              <a:xfrm>
                <a:off x="6036693" y="4313065"/>
                <a:ext cx="1598429" cy="35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2237D7FF-4307-8D5B-86F9-079BD49693F9}"/>
              </a:ext>
            </a:extLst>
          </p:cNvPr>
          <p:cNvSpPr/>
          <p:nvPr/>
        </p:nvSpPr>
        <p:spPr>
          <a:xfrm>
            <a:off x="0" y="184002"/>
            <a:ext cx="104775" cy="7905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151C4FD-B786-D240-5BE8-1C7F0E7002B2}"/>
              </a:ext>
            </a:extLst>
          </p:cNvPr>
          <p:cNvSpPr txBox="1"/>
          <p:nvPr/>
        </p:nvSpPr>
        <p:spPr>
          <a:xfrm>
            <a:off x="193464" y="347347"/>
            <a:ext cx="11208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F2F2F2">
                    <a:lumMod val="25000"/>
                  </a:srgb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진행내용</a:t>
            </a:r>
            <a:endParaRPr kumimoji="0" lang="en-US" altLang="ko-KR" sz="2000" b="1" i="0" u="none" strike="noStrike" kern="1200" cap="none" spc="0" normalizeH="0" baseline="0" noProof="0">
              <a:ln>
                <a:noFill/>
              </a:ln>
              <a:solidFill>
                <a:srgbClr val="F2F2F2">
                  <a:lumMod val="25000"/>
                </a:srgbClr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3BA40DF-B388-1571-526C-EC46463E12A8}"/>
              </a:ext>
            </a:extLst>
          </p:cNvPr>
          <p:cNvSpPr txBox="1"/>
          <p:nvPr/>
        </p:nvSpPr>
        <p:spPr>
          <a:xfrm>
            <a:off x="1402973" y="362736"/>
            <a:ext cx="4600687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defRPr/>
            </a:pPr>
            <a:r>
              <a:rPr lang="en-US" altLang="ko-KR" dirty="0">
                <a:latin typeface="나눔스퀘어OTF_ac ExtraBold"/>
              </a:rPr>
              <a:t>5. </a:t>
            </a:r>
            <a:r>
              <a:rPr lang="ko-KR" altLang="en-US" dirty="0">
                <a:latin typeface="나눔스퀘어OTF_ac ExtraBold"/>
              </a:rPr>
              <a:t>분류기 테스트</a:t>
            </a:r>
            <a:endParaRPr lang="en-US" altLang="ko-KR" dirty="0">
              <a:latin typeface="나눔스퀘어OTF_ac ExtraBold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BED071D-A909-F36A-069F-C59439C14192}"/>
              </a:ext>
            </a:extLst>
          </p:cNvPr>
          <p:cNvSpPr txBox="1"/>
          <p:nvPr/>
        </p:nvSpPr>
        <p:spPr>
          <a:xfrm>
            <a:off x="1087639" y="5245119"/>
            <a:ext cx="10286929" cy="11526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본래 분류기에서는 요리명에 재료명이 들어간 경우가 많아서 재료명을 입력할 때 </a:t>
            </a:r>
            <a:r>
              <a:rPr lang="ko-KR" altLang="en-US" sz="16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요리명기반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질문으로 인식하는 경우가 다수 존재했다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(1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으로 분류해야 하지만 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으로 </a:t>
            </a:r>
            <a:r>
              <a:rPr lang="ko-KR" altLang="en-US" sz="16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오분류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재료기반 모델의 데이터 추가 전처리와 키워드 추가로 인해 일부 </a:t>
            </a:r>
            <a:r>
              <a:rPr lang="ko-KR" altLang="en-US" sz="16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오분류를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개선할 수 있었다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C376F0C-EF28-B183-18D7-F9437CD270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2001" y="1534553"/>
            <a:ext cx="3315163" cy="268642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046962F-E263-BFEF-4CD0-A2A71D03CF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8365" y="2201395"/>
            <a:ext cx="3305636" cy="1352739"/>
          </a:xfrm>
          <a:prstGeom prst="rect">
            <a:avLst/>
          </a:prstGeom>
        </p:spPr>
      </p:pic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6B1FF590-2046-D9CE-3DB3-7DC6D340EB41}"/>
              </a:ext>
            </a:extLst>
          </p:cNvPr>
          <p:cNvSpPr/>
          <p:nvPr/>
        </p:nvSpPr>
        <p:spPr>
          <a:xfrm>
            <a:off x="5304817" y="2517564"/>
            <a:ext cx="985737" cy="783355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95872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193464" y="347347"/>
            <a:ext cx="15632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02 </a:t>
            </a:r>
            <a:r>
              <a:rPr lang="ko-KR" altLang="en-US" sz="2000" b="1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주제</a:t>
            </a:r>
            <a:r>
              <a:rPr lang="en-US" altLang="ko-KR" sz="2000" b="1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000" b="1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설명</a:t>
            </a:r>
            <a:endParaRPr lang="en-US" altLang="ko-KR" sz="2000" b="1">
              <a:solidFill>
                <a:schemeClr val="bg2">
                  <a:lumMod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34" name="그룹 33"/>
          <p:cNvGrpSpPr/>
          <p:nvPr/>
        </p:nvGrpSpPr>
        <p:grpSpPr>
          <a:xfrm flipH="1">
            <a:off x="11374568" y="0"/>
            <a:ext cx="579033" cy="1227831"/>
            <a:chOff x="1066216" y="-1"/>
            <a:chExt cx="2336201" cy="4953878"/>
          </a:xfrm>
          <a:effectLst>
            <a:outerShdw dist="12700" dir="2700000" algn="tl" rotWithShape="0">
              <a:schemeClr val="accent4">
                <a:lumMod val="10000"/>
                <a:alpha val="40000"/>
              </a:schemeClr>
            </a:outerShdw>
          </a:effectLst>
        </p:grpSpPr>
        <p:grpSp>
          <p:nvGrpSpPr>
            <p:cNvPr id="45" name="그룹 44"/>
            <p:cNvGrpSpPr/>
            <p:nvPr/>
          </p:nvGrpSpPr>
          <p:grpSpPr>
            <a:xfrm>
              <a:off x="1066216" y="-1"/>
              <a:ext cx="2336201" cy="4953878"/>
              <a:chOff x="662180" y="-1"/>
              <a:chExt cx="1884872" cy="4242180"/>
            </a:xfrm>
            <a:solidFill>
              <a:schemeClr val="accent2"/>
            </a:solidFill>
          </p:grpSpPr>
          <p:sp>
            <p:nvSpPr>
              <p:cNvPr id="50" name="오각형 49"/>
              <p:cNvSpPr/>
              <p:nvPr/>
            </p:nvSpPr>
            <p:spPr>
              <a:xfrm rot="5400000">
                <a:off x="-516474" y="1178653"/>
                <a:ext cx="4242180" cy="1884872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cxnSp>
            <p:nvCxnSpPr>
              <p:cNvPr id="51" name="직선 연결선 50"/>
              <p:cNvCxnSpPr/>
              <p:nvPr/>
            </p:nvCxnSpPr>
            <p:spPr>
              <a:xfrm>
                <a:off x="793708" y="3111827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/>
              <p:cNvCxnSpPr/>
              <p:nvPr/>
            </p:nvCxnSpPr>
            <p:spPr>
              <a:xfrm>
                <a:off x="793708" y="710870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6" name="그룹 45"/>
            <p:cNvGrpSpPr/>
            <p:nvPr/>
          </p:nvGrpSpPr>
          <p:grpSpPr>
            <a:xfrm>
              <a:off x="1521331" y="1246594"/>
              <a:ext cx="1660292" cy="1960794"/>
              <a:chOff x="5827464" y="1399010"/>
              <a:chExt cx="4436091" cy="5238997"/>
            </a:xfrm>
          </p:grpSpPr>
          <p:pic>
            <p:nvPicPr>
              <p:cNvPr id="47" name="그림 46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154" t="7721" r="14157" b="19442"/>
              <a:stretch/>
            </p:blipFill>
            <p:spPr>
              <a:xfrm>
                <a:off x="5827464" y="1399010"/>
                <a:ext cx="4436091" cy="5238997"/>
              </a:xfrm>
              <a:prstGeom prst="rect">
                <a:avLst/>
              </a:prstGeom>
              <a:effectLst>
                <a:outerShdw dist="254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48" name="그림 47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3186" t="85302" r="14157" b="-2883"/>
              <a:stretch/>
            </p:blipFill>
            <p:spPr>
              <a:xfrm>
                <a:off x="6036693" y="4313065"/>
                <a:ext cx="1598429" cy="35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A2168D30-D4E6-C2F2-66E1-41C3E2E5FEF8}"/>
              </a:ext>
            </a:extLst>
          </p:cNvPr>
          <p:cNvGrpSpPr/>
          <p:nvPr/>
        </p:nvGrpSpPr>
        <p:grpSpPr>
          <a:xfrm>
            <a:off x="104775" y="1032654"/>
            <a:ext cx="11417346" cy="5868733"/>
            <a:chOff x="-42778" y="935305"/>
            <a:chExt cx="11417346" cy="5868733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2F7162EB-DEC1-16F9-40A4-66D1699A52D3}"/>
                </a:ext>
              </a:extLst>
            </p:cNvPr>
            <p:cNvSpPr/>
            <p:nvPr/>
          </p:nvSpPr>
          <p:spPr>
            <a:xfrm>
              <a:off x="612573" y="1622206"/>
              <a:ext cx="10761995" cy="4747063"/>
            </a:xfrm>
            <a:prstGeom prst="rect">
              <a:avLst/>
            </a:prstGeom>
            <a:noFill/>
            <a:ln w="3810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3D4355F3-2EE2-214E-ACAA-A84FFE6A162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76407" y="1816598"/>
              <a:ext cx="8967135" cy="4338416"/>
            </a:xfrm>
            <a:prstGeom prst="rect">
              <a:avLst/>
            </a:prstGeom>
          </p:spPr>
        </p:pic>
        <p:pic>
          <p:nvPicPr>
            <p:cNvPr id="28" name="Picture 2" descr="Mastering BERT: A Comprehensive Guide from Beginner to Advanced in Natural  Language Processing (NLP) | by Rayyan Shaikh | Medium">
              <a:extLst>
                <a:ext uri="{FF2B5EF4-FFF2-40B4-BE49-F238E27FC236}">
                  <a16:creationId xmlns:a16="http://schemas.microsoft.com/office/drawing/2014/main" id="{972E5F8A-521E-C2AF-A8D6-C32299C5922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6407" y="3305096"/>
              <a:ext cx="1080000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999BBB89-42B2-13E1-FCD7-F22F0C0A2D6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42778" y="6748114"/>
              <a:ext cx="104553" cy="55924"/>
            </a:xfrm>
            <a:prstGeom prst="rect">
              <a:avLst/>
            </a:prstGeom>
          </p:spPr>
        </p:pic>
        <p:pic>
          <p:nvPicPr>
            <p:cNvPr id="30" name="Picture 6" descr="Introduction to Dialogflow. What is Dialogflow | by Siddharth Shukla |  Medium">
              <a:extLst>
                <a:ext uri="{FF2B5EF4-FFF2-40B4-BE49-F238E27FC236}">
                  <a16:creationId xmlns:a16="http://schemas.microsoft.com/office/drawing/2014/main" id="{533111B1-522A-15C7-830A-6DEE959DC5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7578" y="2452679"/>
              <a:ext cx="1270587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4">
              <a:extLst>
                <a:ext uri="{FF2B5EF4-FFF2-40B4-BE49-F238E27FC236}">
                  <a16:creationId xmlns:a16="http://schemas.microsoft.com/office/drawing/2014/main" id="{E084B2B1-154D-6F23-A9D6-1926575794F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0853" y="935305"/>
              <a:ext cx="1080000" cy="10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2" descr="ElasticSearch 개념을 익혀보자..">
              <a:extLst>
                <a:ext uri="{FF2B5EF4-FFF2-40B4-BE49-F238E27FC236}">
                  <a16:creationId xmlns:a16="http://schemas.microsoft.com/office/drawing/2014/main" id="{0343468C-94CD-F61C-360C-3A84A2C9C8F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1249" y="4538881"/>
              <a:ext cx="1515158" cy="6969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C3235B40-D804-3078-CBF4-5CED1A0C3ED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385122" y="5498951"/>
              <a:ext cx="673043" cy="360000"/>
            </a:xfrm>
            <a:prstGeom prst="rect">
              <a:avLst/>
            </a:prstGeom>
          </p:spPr>
        </p:pic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C07A5B7F-E20A-2160-BCAB-C2D5EF11EF80}"/>
              </a:ext>
            </a:extLst>
          </p:cNvPr>
          <p:cNvSpPr/>
          <p:nvPr/>
        </p:nvSpPr>
        <p:spPr>
          <a:xfrm>
            <a:off x="0" y="184002"/>
            <a:ext cx="104775" cy="7905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645547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ECECBD-3871-50C7-783C-00C5239F0F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6" name="그룹 2055">
            <a:extLst>
              <a:ext uri="{FF2B5EF4-FFF2-40B4-BE49-F238E27FC236}">
                <a16:creationId xmlns:a16="http://schemas.microsoft.com/office/drawing/2014/main" id="{391EEB5D-0AD7-FF72-59F6-FF9CD86E276A}"/>
              </a:ext>
            </a:extLst>
          </p:cNvPr>
          <p:cNvGrpSpPr/>
          <p:nvPr/>
        </p:nvGrpSpPr>
        <p:grpSpPr>
          <a:xfrm flipH="1">
            <a:off x="11374568" y="0"/>
            <a:ext cx="579033" cy="1227831"/>
            <a:chOff x="1066216" y="-1"/>
            <a:chExt cx="2336201" cy="4953878"/>
          </a:xfrm>
          <a:effectLst>
            <a:outerShdw dist="12700" dir="2700000" algn="tl" rotWithShape="0">
              <a:schemeClr val="accent4">
                <a:lumMod val="10000"/>
                <a:alpha val="40000"/>
              </a:schemeClr>
            </a:outerShdw>
          </a:effectLst>
        </p:grpSpPr>
        <p:grpSp>
          <p:nvGrpSpPr>
            <p:cNvPr id="2057" name="그룹 2056">
              <a:extLst>
                <a:ext uri="{FF2B5EF4-FFF2-40B4-BE49-F238E27FC236}">
                  <a16:creationId xmlns:a16="http://schemas.microsoft.com/office/drawing/2014/main" id="{692B4640-E182-E0BA-9ED5-51E7BFF8B619}"/>
                </a:ext>
              </a:extLst>
            </p:cNvPr>
            <p:cNvGrpSpPr/>
            <p:nvPr/>
          </p:nvGrpSpPr>
          <p:grpSpPr>
            <a:xfrm>
              <a:off x="1066216" y="-1"/>
              <a:ext cx="2336201" cy="4953878"/>
              <a:chOff x="662180" y="-1"/>
              <a:chExt cx="1884872" cy="4242180"/>
            </a:xfrm>
            <a:solidFill>
              <a:schemeClr val="accent2"/>
            </a:solidFill>
          </p:grpSpPr>
          <p:sp>
            <p:nvSpPr>
              <p:cNvPr id="2061" name="오각형 49">
                <a:extLst>
                  <a:ext uri="{FF2B5EF4-FFF2-40B4-BE49-F238E27FC236}">
                    <a16:creationId xmlns:a16="http://schemas.microsoft.com/office/drawing/2014/main" id="{F84D7BA2-3078-BBC0-CEAD-9DE6DB7D1A4F}"/>
                  </a:ext>
                </a:extLst>
              </p:cNvPr>
              <p:cNvSpPr/>
              <p:nvPr/>
            </p:nvSpPr>
            <p:spPr>
              <a:xfrm rot="5400000">
                <a:off x="-516474" y="1178653"/>
                <a:ext cx="4242180" cy="1884872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/>
                  <a:ea typeface="나눔바른고딕"/>
                  <a:cs typeface="+mn-cs"/>
                </a:endParaRPr>
              </a:p>
            </p:txBody>
          </p:sp>
          <p:cxnSp>
            <p:nvCxnSpPr>
              <p:cNvPr id="2062" name="직선 연결선 2061">
                <a:extLst>
                  <a:ext uri="{FF2B5EF4-FFF2-40B4-BE49-F238E27FC236}">
                    <a16:creationId xmlns:a16="http://schemas.microsoft.com/office/drawing/2014/main" id="{7FE256F2-10ED-7868-9437-D40012AF0D7E}"/>
                  </a:ext>
                </a:extLst>
              </p:cNvPr>
              <p:cNvCxnSpPr/>
              <p:nvPr/>
            </p:nvCxnSpPr>
            <p:spPr>
              <a:xfrm>
                <a:off x="793708" y="3111827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3" name="직선 연결선 2062">
                <a:extLst>
                  <a:ext uri="{FF2B5EF4-FFF2-40B4-BE49-F238E27FC236}">
                    <a16:creationId xmlns:a16="http://schemas.microsoft.com/office/drawing/2014/main" id="{3D7C53A1-B937-1D26-15B2-A12858D27F19}"/>
                  </a:ext>
                </a:extLst>
              </p:cNvPr>
              <p:cNvCxnSpPr/>
              <p:nvPr/>
            </p:nvCxnSpPr>
            <p:spPr>
              <a:xfrm>
                <a:off x="793708" y="710870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58" name="그룹 2057">
              <a:extLst>
                <a:ext uri="{FF2B5EF4-FFF2-40B4-BE49-F238E27FC236}">
                  <a16:creationId xmlns:a16="http://schemas.microsoft.com/office/drawing/2014/main" id="{9EA65FD5-E457-9281-7D01-9DAA226971F1}"/>
                </a:ext>
              </a:extLst>
            </p:cNvPr>
            <p:cNvGrpSpPr/>
            <p:nvPr/>
          </p:nvGrpSpPr>
          <p:grpSpPr>
            <a:xfrm>
              <a:off x="1521331" y="1246594"/>
              <a:ext cx="1660292" cy="1960794"/>
              <a:chOff x="5827464" y="1399010"/>
              <a:chExt cx="4436091" cy="5238997"/>
            </a:xfrm>
          </p:grpSpPr>
          <p:pic>
            <p:nvPicPr>
              <p:cNvPr id="2059" name="그림 2058">
                <a:extLst>
                  <a:ext uri="{FF2B5EF4-FFF2-40B4-BE49-F238E27FC236}">
                    <a16:creationId xmlns:a16="http://schemas.microsoft.com/office/drawing/2014/main" id="{C8352806-EFD1-D054-5E33-572E7C28BB5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154" t="7721" r="14157" b="19442"/>
              <a:stretch/>
            </p:blipFill>
            <p:spPr>
              <a:xfrm>
                <a:off x="5827464" y="1399010"/>
                <a:ext cx="4436091" cy="5238997"/>
              </a:xfrm>
              <a:prstGeom prst="rect">
                <a:avLst/>
              </a:prstGeom>
              <a:effectLst>
                <a:outerShdw dist="254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2060" name="그림 2059">
                <a:extLst>
                  <a:ext uri="{FF2B5EF4-FFF2-40B4-BE49-F238E27FC236}">
                    <a16:creationId xmlns:a16="http://schemas.microsoft.com/office/drawing/2014/main" id="{4CE219F8-7F3B-B445-4414-39C07245CF8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3186" t="85302" r="14157" b="-2883"/>
              <a:stretch/>
            </p:blipFill>
            <p:spPr>
              <a:xfrm>
                <a:off x="6036693" y="4313065"/>
                <a:ext cx="1598429" cy="35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2237D7FF-4307-8D5B-86F9-079BD49693F9}"/>
              </a:ext>
            </a:extLst>
          </p:cNvPr>
          <p:cNvSpPr/>
          <p:nvPr/>
        </p:nvSpPr>
        <p:spPr>
          <a:xfrm>
            <a:off x="0" y="184002"/>
            <a:ext cx="104775" cy="7905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151C4FD-B786-D240-5BE8-1C7F0E7002B2}"/>
              </a:ext>
            </a:extLst>
          </p:cNvPr>
          <p:cNvSpPr txBox="1"/>
          <p:nvPr/>
        </p:nvSpPr>
        <p:spPr>
          <a:xfrm>
            <a:off x="193464" y="347347"/>
            <a:ext cx="11208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F2F2F2">
                    <a:lumMod val="25000"/>
                  </a:srgb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진행내용</a:t>
            </a:r>
            <a:endParaRPr kumimoji="0" lang="en-US" altLang="ko-KR" sz="2000" b="1" i="0" u="none" strike="noStrike" kern="1200" cap="none" spc="0" normalizeH="0" baseline="0" noProof="0">
              <a:ln>
                <a:noFill/>
              </a:ln>
              <a:solidFill>
                <a:srgbClr val="F2F2F2">
                  <a:lumMod val="25000"/>
                </a:srgbClr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3BA40DF-B388-1571-526C-EC46463E12A8}"/>
              </a:ext>
            </a:extLst>
          </p:cNvPr>
          <p:cNvSpPr txBox="1"/>
          <p:nvPr/>
        </p:nvSpPr>
        <p:spPr>
          <a:xfrm>
            <a:off x="1402973" y="362736"/>
            <a:ext cx="4600687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defRPr/>
            </a:pPr>
            <a:r>
              <a:rPr lang="en-US" altLang="ko-KR" dirty="0">
                <a:latin typeface="나눔스퀘어OTF_ac ExtraBold"/>
              </a:rPr>
              <a:t>5. </a:t>
            </a:r>
            <a:r>
              <a:rPr lang="ko-KR" altLang="en-US" dirty="0">
                <a:latin typeface="나눔스퀘어OTF_ac ExtraBold"/>
              </a:rPr>
              <a:t>모델 시연</a:t>
            </a:r>
            <a:endParaRPr lang="en-US" altLang="ko-KR" dirty="0">
              <a:latin typeface="나눔스퀘어OTF_ac ExtraBold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BED071D-A909-F36A-069F-C59439C14192}"/>
              </a:ext>
            </a:extLst>
          </p:cNvPr>
          <p:cNvSpPr txBox="1"/>
          <p:nvPr/>
        </p:nvSpPr>
        <p:spPr>
          <a:xfrm>
            <a:off x="1087639" y="5679620"/>
            <a:ext cx="10286929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최종 모델의 시연결과이다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분류에 따라 잘 대답하고 있음을 확인할 수 있었다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A1CCFD5-316C-10D9-06C4-6D14B6F579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089" y="1266543"/>
            <a:ext cx="10689141" cy="3952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66010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3BDAEF-A4F3-E717-2853-F4D40F63C0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>
            <a:extLst>
              <a:ext uri="{FF2B5EF4-FFF2-40B4-BE49-F238E27FC236}">
                <a16:creationId xmlns:a16="http://schemas.microsoft.com/office/drawing/2014/main" id="{E7F87A0C-E286-A98D-7FF3-31F9B64AC427}"/>
              </a:ext>
            </a:extLst>
          </p:cNvPr>
          <p:cNvGrpSpPr/>
          <p:nvPr/>
        </p:nvGrpSpPr>
        <p:grpSpPr>
          <a:xfrm>
            <a:off x="752229" y="3293917"/>
            <a:ext cx="10446241" cy="169171"/>
            <a:chOff x="1308176" y="6650120"/>
            <a:chExt cx="15669362" cy="253757"/>
          </a:xfrm>
        </p:grpSpPr>
        <p:pic>
          <p:nvPicPr>
            <p:cNvPr id="3" name="Object 2">
              <a:extLst>
                <a:ext uri="{FF2B5EF4-FFF2-40B4-BE49-F238E27FC236}">
                  <a16:creationId xmlns:a16="http://schemas.microsoft.com/office/drawing/2014/main" id="{A57FDC65-8B07-B4CD-5A55-CEC0B5D2BBB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308176" y="6650120"/>
              <a:ext cx="15669362" cy="253757"/>
            </a:xfrm>
            <a:prstGeom prst="rect">
              <a:avLst/>
            </a:prstGeom>
          </p:spPr>
        </p:pic>
      </p:grpSp>
      <p:grpSp>
        <p:nvGrpSpPr>
          <p:cNvPr id="1002" name="그룹 1002">
            <a:extLst>
              <a:ext uri="{FF2B5EF4-FFF2-40B4-BE49-F238E27FC236}">
                <a16:creationId xmlns:a16="http://schemas.microsoft.com/office/drawing/2014/main" id="{A21F0086-82CE-97D3-3BEB-A2249619E53D}"/>
              </a:ext>
            </a:extLst>
          </p:cNvPr>
          <p:cNvGrpSpPr/>
          <p:nvPr/>
        </p:nvGrpSpPr>
        <p:grpSpPr>
          <a:xfrm>
            <a:off x="1641744" y="3378502"/>
            <a:ext cx="432000" cy="464044"/>
            <a:chOff x="3706579" y="6778692"/>
            <a:chExt cx="257143" cy="253757"/>
          </a:xfrm>
        </p:grpSpPr>
        <p:pic>
          <p:nvPicPr>
            <p:cNvPr id="6" name="Object 5">
              <a:extLst>
                <a:ext uri="{FF2B5EF4-FFF2-40B4-BE49-F238E27FC236}">
                  <a16:creationId xmlns:a16="http://schemas.microsoft.com/office/drawing/2014/main" id="{597C3F0D-17AC-0330-FF2D-4C6893C53E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3706579" y="6778692"/>
              <a:ext cx="257143" cy="253757"/>
            </a:xfrm>
            <a:prstGeom prst="rect">
              <a:avLst/>
            </a:prstGeom>
          </p:spPr>
        </p:pic>
      </p:grpSp>
      <p:grpSp>
        <p:nvGrpSpPr>
          <p:cNvPr id="1003" name="그룹 1003">
            <a:extLst>
              <a:ext uri="{FF2B5EF4-FFF2-40B4-BE49-F238E27FC236}">
                <a16:creationId xmlns:a16="http://schemas.microsoft.com/office/drawing/2014/main" id="{3390AF6F-29EC-3713-69D3-FEAFB68E6F46}"/>
              </a:ext>
            </a:extLst>
          </p:cNvPr>
          <p:cNvGrpSpPr/>
          <p:nvPr/>
        </p:nvGrpSpPr>
        <p:grpSpPr>
          <a:xfrm>
            <a:off x="5889635" y="3379632"/>
            <a:ext cx="171429" cy="169171"/>
            <a:chOff x="9014286" y="6778692"/>
            <a:chExt cx="257143" cy="253757"/>
          </a:xfrm>
        </p:grpSpPr>
        <p:pic>
          <p:nvPicPr>
            <p:cNvPr id="9" name="Object 8">
              <a:extLst>
                <a:ext uri="{FF2B5EF4-FFF2-40B4-BE49-F238E27FC236}">
                  <a16:creationId xmlns:a16="http://schemas.microsoft.com/office/drawing/2014/main" id="{782C7A72-EC5F-072A-F194-F43CE56E58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9014286" y="6778692"/>
              <a:ext cx="257143" cy="253757"/>
            </a:xfrm>
            <a:prstGeom prst="rect">
              <a:avLst/>
            </a:prstGeom>
          </p:spPr>
        </p:pic>
      </p:grpSp>
      <p:grpSp>
        <p:nvGrpSpPr>
          <p:cNvPr id="1004" name="그룹 1004">
            <a:extLst>
              <a:ext uri="{FF2B5EF4-FFF2-40B4-BE49-F238E27FC236}">
                <a16:creationId xmlns:a16="http://schemas.microsoft.com/office/drawing/2014/main" id="{AFBA8C6D-9A62-1D43-EC81-52136EFB9528}"/>
              </a:ext>
            </a:extLst>
          </p:cNvPr>
          <p:cNvGrpSpPr/>
          <p:nvPr/>
        </p:nvGrpSpPr>
        <p:grpSpPr>
          <a:xfrm>
            <a:off x="9875826" y="3399061"/>
            <a:ext cx="171429" cy="169171"/>
            <a:chOff x="14321992" y="6778692"/>
            <a:chExt cx="257143" cy="253757"/>
          </a:xfrm>
        </p:grpSpPr>
        <p:pic>
          <p:nvPicPr>
            <p:cNvPr id="12" name="Object 11">
              <a:extLst>
                <a:ext uri="{FF2B5EF4-FFF2-40B4-BE49-F238E27FC236}">
                  <a16:creationId xmlns:a16="http://schemas.microsoft.com/office/drawing/2014/main" id="{0569D75E-873D-3311-25FB-2EEACF95CC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14321992" y="6778692"/>
              <a:ext cx="257143" cy="253757"/>
            </a:xfrm>
            <a:prstGeom prst="rect">
              <a:avLst/>
            </a:prstGeom>
          </p:spPr>
        </p:pic>
      </p:grpSp>
      <p:grpSp>
        <p:nvGrpSpPr>
          <p:cNvPr id="1005" name="그룹 1005">
            <a:extLst>
              <a:ext uri="{FF2B5EF4-FFF2-40B4-BE49-F238E27FC236}">
                <a16:creationId xmlns:a16="http://schemas.microsoft.com/office/drawing/2014/main" id="{08B25DB6-4008-4671-D0C6-B815258D454E}"/>
              </a:ext>
            </a:extLst>
          </p:cNvPr>
          <p:cNvGrpSpPr/>
          <p:nvPr/>
        </p:nvGrpSpPr>
        <p:grpSpPr>
          <a:xfrm>
            <a:off x="4120399" y="3208203"/>
            <a:ext cx="171429" cy="169171"/>
            <a:chOff x="6360432" y="6521549"/>
            <a:chExt cx="257143" cy="253757"/>
          </a:xfrm>
        </p:grpSpPr>
        <p:pic>
          <p:nvPicPr>
            <p:cNvPr id="15" name="Object 14">
              <a:extLst>
                <a:ext uri="{FF2B5EF4-FFF2-40B4-BE49-F238E27FC236}">
                  <a16:creationId xmlns:a16="http://schemas.microsoft.com/office/drawing/2014/main" id="{149AACCA-AAB8-EF5D-1F52-603E70005F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6360432" y="6521549"/>
              <a:ext cx="257143" cy="253757"/>
            </a:xfrm>
            <a:prstGeom prst="rect">
              <a:avLst/>
            </a:prstGeom>
          </p:spPr>
        </p:pic>
      </p:grpSp>
      <p:grpSp>
        <p:nvGrpSpPr>
          <p:cNvPr id="1006" name="그룹 1006">
            <a:extLst>
              <a:ext uri="{FF2B5EF4-FFF2-40B4-BE49-F238E27FC236}">
                <a16:creationId xmlns:a16="http://schemas.microsoft.com/office/drawing/2014/main" id="{171DE871-2FC2-B178-79F1-A1E5C092DEEC}"/>
              </a:ext>
            </a:extLst>
          </p:cNvPr>
          <p:cNvGrpSpPr/>
          <p:nvPr/>
        </p:nvGrpSpPr>
        <p:grpSpPr>
          <a:xfrm>
            <a:off x="7658871" y="3208203"/>
            <a:ext cx="171429" cy="169171"/>
            <a:chOff x="11668139" y="6521549"/>
            <a:chExt cx="257143" cy="253757"/>
          </a:xfrm>
        </p:grpSpPr>
        <p:pic>
          <p:nvPicPr>
            <p:cNvPr id="18" name="Object 17">
              <a:extLst>
                <a:ext uri="{FF2B5EF4-FFF2-40B4-BE49-F238E27FC236}">
                  <a16:creationId xmlns:a16="http://schemas.microsoft.com/office/drawing/2014/main" id="{35EC6FFE-099A-B627-A03F-75327F8888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11668139" y="6521549"/>
              <a:ext cx="257143" cy="253757"/>
            </a:xfrm>
            <a:prstGeom prst="rect">
              <a:avLst/>
            </a:prstGeom>
          </p:spPr>
        </p:pic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8FF30EC3-8FC2-B642-367A-E211A3C1B70E}"/>
              </a:ext>
            </a:extLst>
          </p:cNvPr>
          <p:cNvGrpSpPr/>
          <p:nvPr/>
        </p:nvGrpSpPr>
        <p:grpSpPr>
          <a:xfrm flipH="1">
            <a:off x="11374568" y="0"/>
            <a:ext cx="579033" cy="1227831"/>
            <a:chOff x="1066216" y="-1"/>
            <a:chExt cx="2336201" cy="4953878"/>
          </a:xfrm>
          <a:effectLst>
            <a:outerShdw dist="12700" dir="2700000" algn="tl" rotWithShape="0">
              <a:schemeClr val="accent4">
                <a:lumMod val="10000"/>
                <a:alpha val="40000"/>
              </a:schemeClr>
            </a:outerShdw>
          </a:effectLst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1FC36397-087B-4903-64C2-12369982E355}"/>
                </a:ext>
              </a:extLst>
            </p:cNvPr>
            <p:cNvGrpSpPr/>
            <p:nvPr/>
          </p:nvGrpSpPr>
          <p:grpSpPr>
            <a:xfrm>
              <a:off x="1066216" y="-1"/>
              <a:ext cx="2336201" cy="4953878"/>
              <a:chOff x="662180" y="-1"/>
              <a:chExt cx="1884872" cy="4242180"/>
            </a:xfrm>
            <a:solidFill>
              <a:schemeClr val="accent2"/>
            </a:solidFill>
          </p:grpSpPr>
          <p:sp>
            <p:nvSpPr>
              <p:cNvPr id="13" name="오각형 49">
                <a:extLst>
                  <a:ext uri="{FF2B5EF4-FFF2-40B4-BE49-F238E27FC236}">
                    <a16:creationId xmlns:a16="http://schemas.microsoft.com/office/drawing/2014/main" id="{B27FFD74-7EF1-966A-7A11-5FCAA702D5DC}"/>
                  </a:ext>
                </a:extLst>
              </p:cNvPr>
              <p:cNvSpPr/>
              <p:nvPr/>
            </p:nvSpPr>
            <p:spPr>
              <a:xfrm rot="5400000">
                <a:off x="-516474" y="1178653"/>
                <a:ext cx="4242180" cy="1884872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 UltraLight"/>
                  <a:cs typeface="+mn-cs"/>
                </a:endParaRPr>
              </a:p>
            </p:txBody>
          </p:sp>
          <p:cxnSp>
            <p:nvCxnSpPr>
              <p:cNvPr id="14" name="직선 연결선 13">
                <a:extLst>
                  <a:ext uri="{FF2B5EF4-FFF2-40B4-BE49-F238E27FC236}">
                    <a16:creationId xmlns:a16="http://schemas.microsoft.com/office/drawing/2014/main" id="{10B5C572-BE8C-C60D-3B30-96701220E700}"/>
                  </a:ext>
                </a:extLst>
              </p:cNvPr>
              <p:cNvCxnSpPr/>
              <p:nvPr/>
            </p:nvCxnSpPr>
            <p:spPr>
              <a:xfrm>
                <a:off x="793708" y="3111827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직선 연결선 15">
                <a:extLst>
                  <a:ext uri="{FF2B5EF4-FFF2-40B4-BE49-F238E27FC236}">
                    <a16:creationId xmlns:a16="http://schemas.microsoft.com/office/drawing/2014/main" id="{3B5994EB-1469-4B73-BB90-203B3B47FF5B}"/>
                  </a:ext>
                </a:extLst>
              </p:cNvPr>
              <p:cNvCxnSpPr/>
              <p:nvPr/>
            </p:nvCxnSpPr>
            <p:spPr>
              <a:xfrm>
                <a:off x="793708" y="710870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BFB25A53-F123-4A2F-D4D1-83B1B95FD670}"/>
                </a:ext>
              </a:extLst>
            </p:cNvPr>
            <p:cNvGrpSpPr/>
            <p:nvPr/>
          </p:nvGrpSpPr>
          <p:grpSpPr>
            <a:xfrm>
              <a:off x="1521331" y="1246594"/>
              <a:ext cx="1660292" cy="1960794"/>
              <a:chOff x="5827464" y="1399010"/>
              <a:chExt cx="4436091" cy="5238997"/>
            </a:xfrm>
          </p:grpSpPr>
          <p:pic>
            <p:nvPicPr>
              <p:cNvPr id="10" name="그림 9">
                <a:extLst>
                  <a:ext uri="{FF2B5EF4-FFF2-40B4-BE49-F238E27FC236}">
                    <a16:creationId xmlns:a16="http://schemas.microsoft.com/office/drawing/2014/main" id="{CF7CB60C-8208-61F2-8E00-3CDBBEDAA75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154" t="7721" r="14157" b="19442"/>
              <a:stretch/>
            </p:blipFill>
            <p:spPr>
              <a:xfrm>
                <a:off x="5827464" y="1399010"/>
                <a:ext cx="4436091" cy="5238997"/>
              </a:xfrm>
              <a:prstGeom prst="rect">
                <a:avLst/>
              </a:prstGeom>
              <a:effectLst>
                <a:outerShdw dist="254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0E471E8C-D602-E1C1-7C5F-67F2DCC5C93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3186" t="85302" r="14157" b="-2883"/>
              <a:stretch/>
            </p:blipFill>
            <p:spPr>
              <a:xfrm>
                <a:off x="6036693" y="4313065"/>
                <a:ext cx="1598429" cy="35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9BB8CA7C-DBFF-FDC3-3F59-6FAD0CF73ED0}"/>
              </a:ext>
            </a:extLst>
          </p:cNvPr>
          <p:cNvGrpSpPr/>
          <p:nvPr/>
        </p:nvGrpSpPr>
        <p:grpSpPr>
          <a:xfrm>
            <a:off x="2886395" y="1848551"/>
            <a:ext cx="2549423" cy="1230576"/>
            <a:chOff x="605431" y="4085090"/>
            <a:chExt cx="2549423" cy="1230576"/>
          </a:xfrm>
        </p:grpSpPr>
        <p:sp>
          <p:nvSpPr>
            <p:cNvPr id="43" name="Object 43">
              <a:extLst>
                <a:ext uri="{FF2B5EF4-FFF2-40B4-BE49-F238E27FC236}">
                  <a16:creationId xmlns:a16="http://schemas.microsoft.com/office/drawing/2014/main" id="{EC60F67F-DD49-12DA-B5BB-755E3C07B93F}"/>
                </a:ext>
              </a:extLst>
            </p:cNvPr>
            <p:cNvSpPr txBox="1"/>
            <p:nvPr/>
          </p:nvSpPr>
          <p:spPr>
            <a:xfrm>
              <a:off x="605431" y="4603933"/>
              <a:ext cx="2549423" cy="71173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1200" cap="none" spc="0" normalizeH="0" baseline="0" noProof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  <a:latin typeface="나눔바른고딕 UltraLight"/>
                  <a:cs typeface="+mn-cs"/>
                </a:rPr>
                <a:t>- </a:t>
              </a:r>
              <a:r>
                <a:rPr kumimoji="0" lang="ko-KR" alt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  <a:latin typeface="나눔바른고딕 UltraLight"/>
                  <a:cs typeface="+mn-cs"/>
                </a:rPr>
                <a:t>데이터 수집 및 </a:t>
              </a:r>
              <a:r>
                <a:rPr kumimoji="0" lang="ko-KR" altLang="en-US" sz="1400" b="0" i="0" u="none" strike="noStrike" kern="1200" cap="none" spc="0" normalizeH="0" baseline="0" noProof="0" err="1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  <a:latin typeface="나눔바른고딕 UltraLight"/>
                  <a:cs typeface="+mn-cs"/>
                </a:rPr>
                <a:t>전처리</a:t>
              </a:r>
              <a:endPara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나눔바른고딕 UltraLight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1200" cap="none" spc="0" normalizeH="0" baseline="0" noProof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  <a:latin typeface="나눔바른고딕 UltraLight"/>
                  <a:cs typeface="+mn-cs"/>
                </a:rPr>
                <a:t>- </a:t>
              </a:r>
              <a:r>
                <a:rPr kumimoji="0" lang="ko-KR" altLang="en-US" sz="1400" b="0" i="0" u="none" strike="noStrike" kern="1200" cap="none" spc="0" normalizeH="0" baseline="0" noProof="0" err="1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  <a:latin typeface="나눔바른고딕 UltraLight"/>
                  <a:cs typeface="+mn-cs"/>
                </a:rPr>
                <a:t>챗봇</a:t>
              </a:r>
              <a:r>
                <a:rPr kumimoji="0" lang="ko-KR" alt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  <a:latin typeface="나눔바른고딕 UltraLight"/>
                  <a:cs typeface="+mn-cs"/>
                </a:rPr>
                <a:t> 모델 학습 데이터 생성</a:t>
              </a:r>
              <a:endPara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나눔바른고딕 UltraLight"/>
                <a:cs typeface="+mn-cs"/>
              </a:endParaRPr>
            </a:p>
          </p:txBody>
        </p: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10347F1D-AEBF-2E97-4AF7-2B5F6D92B053}"/>
                </a:ext>
              </a:extLst>
            </p:cNvPr>
            <p:cNvGrpSpPr/>
            <p:nvPr/>
          </p:nvGrpSpPr>
          <p:grpSpPr>
            <a:xfrm>
              <a:off x="908069" y="4085090"/>
              <a:ext cx="1913958" cy="432000"/>
              <a:chOff x="908069" y="4085090"/>
              <a:chExt cx="1913958" cy="432000"/>
            </a:xfrm>
          </p:grpSpPr>
          <p:sp>
            <p:nvSpPr>
              <p:cNvPr id="42" name="Object 42">
                <a:extLst>
                  <a:ext uri="{FF2B5EF4-FFF2-40B4-BE49-F238E27FC236}">
                    <a16:creationId xmlns:a16="http://schemas.microsoft.com/office/drawing/2014/main" id="{02198C84-84F9-4DCB-C212-5B34D2DE0C0A}"/>
                  </a:ext>
                </a:extLst>
              </p:cNvPr>
              <p:cNvSpPr txBox="1"/>
              <p:nvPr/>
            </p:nvSpPr>
            <p:spPr>
              <a:xfrm>
                <a:off x="1340069" y="4085092"/>
                <a:ext cx="1481958" cy="420564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133" b="0" i="0" u="none" strike="noStrike" kern="0" cap="none" spc="-20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바른고딕 UltraLight"/>
                    <a:cs typeface="S-Core Dream 7 ExtraBold" pitchFamily="34" charset="0"/>
                  </a:rPr>
                  <a:t>1</a:t>
                </a:r>
                <a:r>
                  <a:rPr kumimoji="0" lang="ko-KR" altLang="en-US" sz="2133" b="0" i="0" u="none" strike="noStrike" kern="0" cap="none" spc="-20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바른고딕 UltraLight"/>
                    <a:cs typeface="S-Core Dream 7 ExtraBold" pitchFamily="34" charset="0"/>
                  </a:rPr>
                  <a:t>차 중간 발표</a:t>
                </a:r>
                <a:endPara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  <a:latin typeface="나눔바른고딕 UltraLight"/>
                  <a:cs typeface="+mn-cs"/>
                </a:endParaRPr>
              </a:p>
            </p:txBody>
          </p:sp>
          <p:pic>
            <p:nvPicPr>
              <p:cNvPr id="30" name="Object 37">
                <a:extLst>
                  <a:ext uri="{FF2B5EF4-FFF2-40B4-BE49-F238E27FC236}">
                    <a16:creationId xmlns:a16="http://schemas.microsoft.com/office/drawing/2014/main" id="{3710CE84-7A8B-2B26-02BB-32D3A6E2D0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08069" y="4085090"/>
                <a:ext cx="432000" cy="432000"/>
              </a:xfrm>
              <a:prstGeom prst="rect">
                <a:avLst/>
              </a:prstGeom>
            </p:spPr>
          </p:pic>
        </p:grp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921901B0-2376-E0B1-E42E-8EAEE7B72C53}"/>
              </a:ext>
            </a:extLst>
          </p:cNvPr>
          <p:cNvGrpSpPr/>
          <p:nvPr/>
        </p:nvGrpSpPr>
        <p:grpSpPr>
          <a:xfrm>
            <a:off x="968227" y="3887896"/>
            <a:ext cx="1612282" cy="432000"/>
            <a:chOff x="1092000" y="4107384"/>
            <a:chExt cx="1612282" cy="432000"/>
          </a:xfrm>
        </p:grpSpPr>
        <p:sp>
          <p:nvSpPr>
            <p:cNvPr id="46" name="Object 42">
              <a:extLst>
                <a:ext uri="{FF2B5EF4-FFF2-40B4-BE49-F238E27FC236}">
                  <a16:creationId xmlns:a16="http://schemas.microsoft.com/office/drawing/2014/main" id="{19EE4F8B-90BD-C1D8-6CC6-0890AA01D8FA}"/>
                </a:ext>
              </a:extLst>
            </p:cNvPr>
            <p:cNvSpPr txBox="1"/>
            <p:nvPr/>
          </p:nvSpPr>
          <p:spPr>
            <a:xfrm>
              <a:off x="1524000" y="4107386"/>
              <a:ext cx="1180282" cy="42056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133" b="0" i="0" u="none" strike="noStrike" kern="0" cap="none" spc="-20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바른고딕 UltraLight"/>
                  <a:cs typeface="S-Core Dream 7 ExtraBold" pitchFamily="34" charset="0"/>
                </a:rPr>
                <a:t>주제 발표</a:t>
              </a: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나눔바른고딕 UltraLight"/>
                <a:cs typeface="+mn-cs"/>
              </a:endParaRPr>
            </a:p>
          </p:txBody>
        </p:sp>
        <p:pic>
          <p:nvPicPr>
            <p:cNvPr id="47" name="Object 37">
              <a:extLst>
                <a:ext uri="{FF2B5EF4-FFF2-40B4-BE49-F238E27FC236}">
                  <a16:creationId xmlns:a16="http://schemas.microsoft.com/office/drawing/2014/main" id="{AFEC9ED0-0F4A-3343-32E1-A73CF3D811A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92000" y="4107384"/>
              <a:ext cx="432000" cy="432000"/>
            </a:xfrm>
            <a:prstGeom prst="rect">
              <a:avLst/>
            </a:prstGeom>
          </p:spPr>
        </p:pic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594F6E5A-8DE0-0F1C-75B9-279FE27D90B1}"/>
              </a:ext>
            </a:extLst>
          </p:cNvPr>
          <p:cNvGrpSpPr/>
          <p:nvPr/>
        </p:nvGrpSpPr>
        <p:grpSpPr>
          <a:xfrm>
            <a:off x="4495668" y="3845642"/>
            <a:ext cx="3128534" cy="1903838"/>
            <a:chOff x="605431" y="4085090"/>
            <a:chExt cx="3128534" cy="1903838"/>
          </a:xfrm>
        </p:grpSpPr>
        <p:sp>
          <p:nvSpPr>
            <p:cNvPr id="51" name="Object 43">
              <a:extLst>
                <a:ext uri="{FF2B5EF4-FFF2-40B4-BE49-F238E27FC236}">
                  <a16:creationId xmlns:a16="http://schemas.microsoft.com/office/drawing/2014/main" id="{B9747C39-C808-C2AD-CD27-EBE1DF698406}"/>
                </a:ext>
              </a:extLst>
            </p:cNvPr>
            <p:cNvSpPr txBox="1"/>
            <p:nvPr/>
          </p:nvSpPr>
          <p:spPr>
            <a:xfrm>
              <a:off x="605431" y="4603933"/>
              <a:ext cx="3128534" cy="138499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1200" cap="none" spc="0" normalizeH="0" baseline="0" noProof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  <a:latin typeface="나눔바른고딕 UltraLight"/>
                  <a:cs typeface="+mn-cs"/>
                </a:rPr>
                <a:t>- </a:t>
              </a:r>
              <a:r>
                <a:rPr kumimoji="0" lang="ko-KR" alt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  <a:latin typeface="나눔바른고딕 UltraLight"/>
                  <a:cs typeface="+mn-cs"/>
                </a:rPr>
                <a:t>다양한 사전학습 모델 이용 </a:t>
              </a:r>
              <a:r>
                <a:rPr kumimoji="0" lang="ko-KR" altLang="en-US" sz="1400" b="0" i="0" u="none" strike="noStrike" kern="1200" cap="none" spc="0" normalizeH="0" baseline="0" noProof="0" err="1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  <a:latin typeface="나눔바른고딕 UltraLight"/>
                  <a:cs typeface="+mn-cs"/>
                </a:rPr>
                <a:t>전이학습</a:t>
              </a:r>
              <a:endPara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나눔바른고딕 UltraLight"/>
                <a:cs typeface="+mn-cs"/>
              </a:endParaRPr>
            </a:p>
            <a:p>
              <a:pPr marL="285750" marR="0" lvl="0" indent="-285750" algn="ctr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  <a:latin typeface="나눔바른고딕 UltraLight"/>
                  <a:cs typeface="+mn-cs"/>
                </a:rPr>
                <a:t>재료에 대한 </a:t>
              </a:r>
              <a:r>
                <a:rPr lang="ko-KR" altLang="en-US" sz="1400">
                  <a:solidFill>
                    <a:srgbClr val="3A3838"/>
                  </a:solidFill>
                  <a:latin typeface="나눔바른고딕 UltraLight"/>
                </a:rPr>
                <a:t>추가 전처리</a:t>
              </a:r>
              <a:endParaRPr lang="en-US" altLang="ko-KR" sz="1400">
                <a:solidFill>
                  <a:srgbClr val="3A3838"/>
                </a:solidFill>
                <a:latin typeface="나눔바른고딕 UltraLight"/>
              </a:endParaRPr>
            </a:p>
            <a:p>
              <a:pPr marR="0" lvl="0" algn="ctr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en-US" altLang="ko-KR" sz="1400">
                  <a:solidFill>
                    <a:srgbClr val="3A3838"/>
                  </a:solidFill>
                  <a:latin typeface="나눔바른고딕 UltraLight"/>
                </a:rPr>
                <a:t>- </a:t>
              </a:r>
              <a:r>
                <a:rPr lang="ko-KR" altLang="en-US" sz="1400">
                  <a:solidFill>
                    <a:srgbClr val="3A3838"/>
                  </a:solidFill>
                  <a:latin typeface="나눔바른고딕 UltraLight"/>
                </a:rPr>
                <a:t>재료 구분 모델 학습</a:t>
              </a:r>
              <a:endPara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나눔바른고딕 UltraLight"/>
                <a:cs typeface="+mn-cs"/>
              </a:endParaRPr>
            </a:p>
          </p:txBody>
        </p: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47EC3DC7-E89C-F218-19AC-826FC8B74EDD}"/>
                </a:ext>
              </a:extLst>
            </p:cNvPr>
            <p:cNvGrpSpPr/>
            <p:nvPr/>
          </p:nvGrpSpPr>
          <p:grpSpPr>
            <a:xfrm>
              <a:off x="908069" y="4085090"/>
              <a:ext cx="1913958" cy="432000"/>
              <a:chOff x="908069" y="4085090"/>
              <a:chExt cx="1913958" cy="432000"/>
            </a:xfrm>
          </p:grpSpPr>
          <p:sp>
            <p:nvSpPr>
              <p:cNvPr id="54" name="Object 42">
                <a:extLst>
                  <a:ext uri="{FF2B5EF4-FFF2-40B4-BE49-F238E27FC236}">
                    <a16:creationId xmlns:a16="http://schemas.microsoft.com/office/drawing/2014/main" id="{23AA4F29-72E8-1666-D018-B69A7B10A4E6}"/>
                  </a:ext>
                </a:extLst>
              </p:cNvPr>
              <p:cNvSpPr txBox="1"/>
              <p:nvPr/>
            </p:nvSpPr>
            <p:spPr>
              <a:xfrm>
                <a:off x="1340069" y="4085092"/>
                <a:ext cx="1481958" cy="420564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133" b="0" i="0" u="none" strike="noStrike" kern="0" cap="none" spc="-20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바른고딕 UltraLight"/>
                    <a:cs typeface="S-Core Dream 7 ExtraBold" pitchFamily="34" charset="0"/>
                  </a:rPr>
                  <a:t>2</a:t>
                </a:r>
                <a:r>
                  <a:rPr kumimoji="0" lang="ko-KR" altLang="en-US" sz="2133" b="0" i="0" u="none" strike="noStrike" kern="0" cap="none" spc="-20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바른고딕 UltraLight"/>
                    <a:cs typeface="S-Core Dream 7 ExtraBold" pitchFamily="34" charset="0"/>
                  </a:rPr>
                  <a:t>차 중간 발표</a:t>
                </a:r>
                <a:endPara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  <a:latin typeface="나눔바른고딕 UltraLight"/>
                  <a:cs typeface="+mn-cs"/>
                </a:endParaRPr>
              </a:p>
            </p:txBody>
          </p:sp>
          <p:pic>
            <p:nvPicPr>
              <p:cNvPr id="55" name="Object 37">
                <a:extLst>
                  <a:ext uri="{FF2B5EF4-FFF2-40B4-BE49-F238E27FC236}">
                    <a16:creationId xmlns:a16="http://schemas.microsoft.com/office/drawing/2014/main" id="{B6028872-9078-D2D0-9BF3-EDF6EA3C92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08069" y="4085090"/>
                <a:ext cx="432000" cy="432000"/>
              </a:xfrm>
              <a:prstGeom prst="rect">
                <a:avLst/>
              </a:prstGeom>
            </p:spPr>
          </p:pic>
        </p:grp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E26DDC9D-BADE-1A80-370F-4FE8B44A8769}"/>
              </a:ext>
            </a:extLst>
          </p:cNvPr>
          <p:cNvGrpSpPr/>
          <p:nvPr/>
        </p:nvGrpSpPr>
        <p:grpSpPr>
          <a:xfrm>
            <a:off x="6318023" y="1843099"/>
            <a:ext cx="2549423" cy="1215893"/>
            <a:chOff x="605431" y="4085090"/>
            <a:chExt cx="2549423" cy="1215893"/>
          </a:xfrm>
        </p:grpSpPr>
        <p:sp>
          <p:nvSpPr>
            <p:cNvPr id="58" name="Object 43">
              <a:extLst>
                <a:ext uri="{FF2B5EF4-FFF2-40B4-BE49-F238E27FC236}">
                  <a16:creationId xmlns:a16="http://schemas.microsoft.com/office/drawing/2014/main" id="{864377B4-48DE-C039-AC0C-C2CE067119D8}"/>
                </a:ext>
              </a:extLst>
            </p:cNvPr>
            <p:cNvSpPr txBox="1"/>
            <p:nvPr/>
          </p:nvSpPr>
          <p:spPr>
            <a:xfrm>
              <a:off x="605431" y="4603933"/>
              <a:ext cx="2549423" cy="69705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kumimoji="0" lang="en-US" altLang="ko-KR" sz="1400" b="0" i="0" u="none" strike="noStrike" kern="1200" cap="none" spc="0" normalizeH="0" baseline="0" noProof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  <a:latin typeface="나눔바른고딕 UltraLight"/>
                  <a:cs typeface="+mn-cs"/>
                </a:rPr>
                <a:t>- </a:t>
              </a:r>
              <a:r>
                <a:rPr lang="en-US" altLang="ko-KR" sz="1400">
                  <a:solidFill>
                    <a:srgbClr val="3A3838"/>
                  </a:solidFill>
                  <a:latin typeface="나눔바른고딕 UltraLight"/>
                </a:rPr>
                <a:t>만든 모델들 통합</a:t>
              </a:r>
              <a:endParaRPr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나눔바른고딕 UltraLight"/>
              </a:endParaRPr>
            </a:p>
            <a:p>
              <a:pPr algn="ctr">
                <a:lnSpc>
                  <a:spcPct val="150000"/>
                </a:lnSpc>
                <a:defRPr/>
              </a:pPr>
              <a:r>
                <a:rPr kumimoji="0" lang="en-US" altLang="ko-KR" sz="1400" b="0" i="0" u="none" strike="noStrike" kern="1200" cap="none" spc="0" normalizeH="0" baseline="0" noProof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  <a:latin typeface="나눔바른고딕 UltraLight"/>
                  <a:cs typeface="+mn-cs"/>
                </a:rPr>
                <a:t>- </a:t>
              </a:r>
              <a:r>
                <a:rPr kumimoji="0" lang="ko-KR" alt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  <a:latin typeface="나눔바른고딕 UltraLight"/>
                  <a:cs typeface="+mn-cs"/>
                </a:rPr>
                <a:t>추가 기능 개발</a:t>
              </a:r>
              <a:r>
                <a:rPr lang="ko-KR" altLang="en-US" sz="1400">
                  <a:solidFill>
                    <a:srgbClr val="3A3838"/>
                  </a:solidFill>
                  <a:latin typeface="나눔바른고딕 UltraLight"/>
                </a:rPr>
                <a:t>(요리추천) </a:t>
              </a:r>
              <a:endPara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나눔바른고딕 UltraLight"/>
                <a:cs typeface="+mn-cs"/>
              </a:endParaRPr>
            </a:p>
          </p:txBody>
        </p:sp>
        <p:grpSp>
          <p:nvGrpSpPr>
            <p:cNvPr id="60" name="그룹 59">
              <a:extLst>
                <a:ext uri="{FF2B5EF4-FFF2-40B4-BE49-F238E27FC236}">
                  <a16:creationId xmlns:a16="http://schemas.microsoft.com/office/drawing/2014/main" id="{7C6597F1-CB47-623D-A294-E3610005F73B}"/>
                </a:ext>
              </a:extLst>
            </p:cNvPr>
            <p:cNvGrpSpPr/>
            <p:nvPr/>
          </p:nvGrpSpPr>
          <p:grpSpPr>
            <a:xfrm>
              <a:off x="908069" y="4085090"/>
              <a:ext cx="1854026" cy="757358"/>
              <a:chOff x="908069" y="4085090"/>
              <a:chExt cx="1854026" cy="757358"/>
            </a:xfrm>
          </p:grpSpPr>
          <p:sp>
            <p:nvSpPr>
              <p:cNvPr id="63" name="Object 42">
                <a:extLst>
                  <a:ext uri="{FF2B5EF4-FFF2-40B4-BE49-F238E27FC236}">
                    <a16:creationId xmlns:a16="http://schemas.microsoft.com/office/drawing/2014/main" id="{8E6B6004-0DC7-A1B9-DB95-E9870B70CAB9}"/>
                  </a:ext>
                </a:extLst>
              </p:cNvPr>
              <p:cNvSpPr txBox="1"/>
              <p:nvPr/>
            </p:nvSpPr>
            <p:spPr>
              <a:xfrm>
                <a:off x="1340069" y="4093653"/>
                <a:ext cx="1422026" cy="74879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133" b="0" i="0" u="none" strike="noStrike" kern="0" cap="none" spc="-20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바른고딕 UltraLight"/>
                    <a:cs typeface="S-Core Dream 7 ExtraBold" pitchFamily="34" charset="0"/>
                  </a:rPr>
                  <a:t>3</a:t>
                </a:r>
                <a:r>
                  <a:rPr kumimoji="0" lang="ko-KR" altLang="en-US" sz="2133" b="0" i="0" u="none" strike="noStrike" kern="0" cap="none" spc="-20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바른고딕 UltraLight"/>
                    <a:cs typeface="S-Core Dream 7 ExtraBold" pitchFamily="34" charset="0"/>
                  </a:rPr>
                  <a:t>차 중간 발표</a:t>
                </a:r>
                <a:endPara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  <a:latin typeface="나눔바른고딕 UltraLight"/>
                  <a:cs typeface="+mn-cs"/>
                </a:endParaRPr>
              </a:p>
            </p:txBody>
          </p:sp>
          <p:pic>
            <p:nvPicPr>
              <p:cNvPr id="960" name="Object 37">
                <a:extLst>
                  <a:ext uri="{FF2B5EF4-FFF2-40B4-BE49-F238E27FC236}">
                    <a16:creationId xmlns:a16="http://schemas.microsoft.com/office/drawing/2014/main" id="{544E185E-707C-4A31-629E-EDFFF632BC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08069" y="4085090"/>
                <a:ext cx="432000" cy="432000"/>
              </a:xfrm>
              <a:prstGeom prst="rect">
                <a:avLst/>
              </a:prstGeom>
            </p:spPr>
          </p:pic>
        </p:grpSp>
      </p:grpSp>
      <p:grpSp>
        <p:nvGrpSpPr>
          <p:cNvPr id="961" name="그룹 960">
            <a:extLst>
              <a:ext uri="{FF2B5EF4-FFF2-40B4-BE49-F238E27FC236}">
                <a16:creationId xmlns:a16="http://schemas.microsoft.com/office/drawing/2014/main" id="{DE80273B-33DE-CF72-D279-E24933A1EA6D}"/>
              </a:ext>
            </a:extLst>
          </p:cNvPr>
          <p:cNvGrpSpPr/>
          <p:nvPr/>
        </p:nvGrpSpPr>
        <p:grpSpPr>
          <a:xfrm>
            <a:off x="8649047" y="3677878"/>
            <a:ext cx="2549423" cy="1545857"/>
            <a:chOff x="605431" y="4079638"/>
            <a:chExt cx="2549423" cy="1545857"/>
          </a:xfrm>
        </p:grpSpPr>
        <p:sp>
          <p:nvSpPr>
            <p:cNvPr id="962" name="Object 43">
              <a:extLst>
                <a:ext uri="{FF2B5EF4-FFF2-40B4-BE49-F238E27FC236}">
                  <a16:creationId xmlns:a16="http://schemas.microsoft.com/office/drawing/2014/main" id="{3436BBBA-4A28-01E2-FEBE-0DAEC3633D7D}"/>
                </a:ext>
              </a:extLst>
            </p:cNvPr>
            <p:cNvSpPr txBox="1"/>
            <p:nvPr/>
          </p:nvSpPr>
          <p:spPr>
            <a:xfrm>
              <a:off x="605431" y="4603933"/>
              <a:ext cx="2549423" cy="1021562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kumimoji="0" lang="en-US" altLang="ko-KR" sz="1400" b="0" i="0" u="none" strike="noStrike" kern="1200" cap="none" spc="0" normalizeH="0" baseline="0" noProof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  <a:latin typeface="나눔바른고딕 UltraLight"/>
                  <a:cs typeface="+mn-cs"/>
                </a:rPr>
                <a:t>-</a:t>
              </a:r>
              <a:r>
                <a:rPr lang="en-US" altLang="ko-KR" sz="1400" err="1">
                  <a:solidFill>
                    <a:srgbClr val="3A3838"/>
                  </a:solidFill>
                  <a:latin typeface="나눔바른고딕 UltraLight"/>
                </a:rPr>
                <a:t>테스트</a:t>
              </a:r>
              <a:r>
                <a:rPr lang="en-US" altLang="ko-KR" sz="1400">
                  <a:solidFill>
                    <a:srgbClr val="3A3838"/>
                  </a:solidFill>
                  <a:latin typeface="나눔바른고딕 UltraLight"/>
                </a:rPr>
                <a:t> </a:t>
              </a:r>
              <a:r>
                <a:rPr lang="en-US" altLang="ko-KR" sz="1400" err="1">
                  <a:solidFill>
                    <a:srgbClr val="3A3838"/>
                  </a:solidFill>
                  <a:latin typeface="나눔바른고딕 UltraLight"/>
                </a:rPr>
                <a:t>해보고</a:t>
              </a:r>
              <a:r>
                <a:rPr lang="en-US" altLang="ko-KR" sz="1400">
                  <a:solidFill>
                    <a:srgbClr val="3A3838"/>
                  </a:solidFill>
                  <a:latin typeface="나눔바른고딕 UltraLight"/>
                </a:rPr>
                <a:t> </a:t>
              </a:r>
              <a:r>
                <a:rPr lang="en-US" altLang="ko-KR" sz="1400" err="1">
                  <a:solidFill>
                    <a:srgbClr val="3A3838"/>
                  </a:solidFill>
                  <a:latin typeface="나눔바른고딕 UltraLight"/>
                </a:rPr>
                <a:t>재학습</a:t>
              </a:r>
              <a:r>
                <a:rPr lang="en-US" altLang="ko-KR" sz="1400">
                  <a:solidFill>
                    <a:srgbClr val="3A3838"/>
                  </a:solidFill>
                  <a:latin typeface="나눔바른고딕 UltraLight"/>
                </a:rPr>
                <a:t> 및 </a:t>
              </a:r>
              <a:r>
                <a:rPr lang="en-US" altLang="ko-KR" sz="1400" err="1">
                  <a:solidFill>
                    <a:srgbClr val="3A3838"/>
                  </a:solidFill>
                  <a:latin typeface="나눔바른고딕 UltraLight"/>
                </a:rPr>
                <a:t>추가</a:t>
              </a:r>
              <a:r>
                <a:rPr lang="en-US" altLang="ko-KR" sz="1400">
                  <a:solidFill>
                    <a:srgbClr val="3A3838"/>
                  </a:solidFill>
                  <a:latin typeface="나눔바른고딕 UltraLight"/>
                </a:rPr>
                <a:t> </a:t>
              </a:r>
              <a:r>
                <a:rPr lang="en-US" altLang="ko-KR" sz="1400" err="1">
                  <a:solidFill>
                    <a:srgbClr val="3A3838"/>
                  </a:solidFill>
                  <a:latin typeface="나눔바른고딕 UltraLight"/>
                </a:rPr>
                <a:t>학습</a:t>
              </a:r>
              <a:endParaRPr lang="en-US" altLang="ko-KR" sz="1400">
                <a:solidFill>
                  <a:srgbClr val="3A3838"/>
                </a:solidFill>
                <a:latin typeface="나눔바른고딕 UltraLight"/>
              </a:endParaRPr>
            </a:p>
            <a:p>
              <a:pPr algn="ctr">
                <a:lnSpc>
                  <a:spcPct val="150000"/>
                </a:lnSpc>
                <a:defRPr/>
              </a:pPr>
              <a:r>
                <a:rPr lang="en-US" altLang="ko-KR" sz="1400">
                  <a:latin typeface="Arial"/>
                  <a:cs typeface="Arial"/>
                </a:rPr>
                <a:t>-</a:t>
              </a:r>
              <a:r>
                <a:rPr lang="en-US" altLang="ko-KR" sz="1400" err="1">
                  <a:latin typeface="Arial"/>
                  <a:cs typeface="Arial"/>
                </a:rPr>
                <a:t>프로젝트</a:t>
              </a:r>
              <a:r>
                <a:rPr lang="en-US" altLang="ko-KR" sz="1400">
                  <a:latin typeface="Arial"/>
                  <a:cs typeface="Arial"/>
                </a:rPr>
                <a:t> </a:t>
              </a:r>
              <a:r>
                <a:rPr lang="en-US" altLang="ko-KR" sz="1400" err="1">
                  <a:latin typeface="Arial"/>
                  <a:cs typeface="Arial"/>
                </a:rPr>
                <a:t>마무리</a:t>
              </a:r>
              <a:r>
                <a:rPr lang="en-US" altLang="ko-KR" sz="1400">
                  <a:latin typeface="Arial"/>
                  <a:cs typeface="Arial"/>
                </a:rPr>
                <a:t> </a:t>
              </a:r>
            </a:p>
          </p:txBody>
        </p:sp>
        <p:grpSp>
          <p:nvGrpSpPr>
            <p:cNvPr id="963" name="그룹 962">
              <a:extLst>
                <a:ext uri="{FF2B5EF4-FFF2-40B4-BE49-F238E27FC236}">
                  <a16:creationId xmlns:a16="http://schemas.microsoft.com/office/drawing/2014/main" id="{657E7497-DF93-ED76-9DFD-B71744DE659A}"/>
                </a:ext>
              </a:extLst>
            </p:cNvPr>
            <p:cNvGrpSpPr/>
            <p:nvPr/>
          </p:nvGrpSpPr>
          <p:grpSpPr>
            <a:xfrm>
              <a:off x="1124069" y="4079638"/>
              <a:ext cx="1697958" cy="432000"/>
              <a:chOff x="1124069" y="4079638"/>
              <a:chExt cx="1697958" cy="432000"/>
            </a:xfrm>
          </p:grpSpPr>
          <p:sp>
            <p:nvSpPr>
              <p:cNvPr id="964" name="Object 42">
                <a:extLst>
                  <a:ext uri="{FF2B5EF4-FFF2-40B4-BE49-F238E27FC236}">
                    <a16:creationId xmlns:a16="http://schemas.microsoft.com/office/drawing/2014/main" id="{39E60D14-155E-F09B-3D71-BA010CBADDC4}"/>
                  </a:ext>
                </a:extLst>
              </p:cNvPr>
              <p:cNvSpPr txBox="1"/>
              <p:nvPr/>
            </p:nvSpPr>
            <p:spPr>
              <a:xfrm>
                <a:off x="1340069" y="4085092"/>
                <a:ext cx="1481958" cy="420564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133" b="0" i="0" u="none" strike="noStrike" kern="0" cap="none" spc="-20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바른고딕 UltraLight"/>
                    <a:cs typeface="S-Core Dream 7 ExtraBold" pitchFamily="34" charset="0"/>
                  </a:rPr>
                  <a:t>최종 발표</a:t>
                </a:r>
                <a:endPara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  <a:latin typeface="나눔바른고딕 UltraLight"/>
                  <a:cs typeface="+mn-cs"/>
                </a:endParaRPr>
              </a:p>
            </p:txBody>
          </p:sp>
          <p:pic>
            <p:nvPicPr>
              <p:cNvPr id="965" name="Object 37">
                <a:extLst>
                  <a:ext uri="{FF2B5EF4-FFF2-40B4-BE49-F238E27FC236}">
                    <a16:creationId xmlns:a16="http://schemas.microsoft.com/office/drawing/2014/main" id="{B24E6F41-D0A5-CA96-78E6-942E02148B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124069" y="4079638"/>
                <a:ext cx="432000" cy="432000"/>
              </a:xfrm>
              <a:prstGeom prst="rect">
                <a:avLst/>
              </a:prstGeom>
            </p:spPr>
          </p:pic>
        </p:grpSp>
      </p:grpSp>
      <p:sp>
        <p:nvSpPr>
          <p:cNvPr id="966" name="Object 43">
            <a:extLst>
              <a:ext uri="{FF2B5EF4-FFF2-40B4-BE49-F238E27FC236}">
                <a16:creationId xmlns:a16="http://schemas.microsoft.com/office/drawing/2014/main" id="{568E1FF5-6696-0CE9-7D12-27D67306E807}"/>
              </a:ext>
            </a:extLst>
          </p:cNvPr>
          <p:cNvSpPr txBox="1"/>
          <p:nvPr/>
        </p:nvSpPr>
        <p:spPr>
          <a:xfrm>
            <a:off x="248404" y="4344731"/>
            <a:ext cx="3218680" cy="71173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나눔바른고딕 UltraLight"/>
                <a:cs typeface="+mn-cs"/>
              </a:rPr>
              <a:t>-</a:t>
            </a:r>
            <a:r>
              <a:rPr kumimoji="0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나눔바른고딕 UltraLight"/>
                <a:cs typeface="+mn-cs"/>
              </a:rPr>
              <a:t> 레시피 데이터 검색</a:t>
            </a:r>
            <a:endParaRPr kumimoji="0" lang="en-US" altLang="ko-KR" sz="1400" b="0" i="0" u="none" strike="noStrike" kern="1200" cap="none" spc="0" normalizeH="0" baseline="0" noProof="0">
              <a:ln>
                <a:noFill/>
              </a:ln>
              <a:solidFill>
                <a:srgbClr val="3A3838"/>
              </a:solidFill>
              <a:effectLst/>
              <a:uLnTx/>
              <a:uFillTx/>
              <a:latin typeface="나눔바른고딕 UltraLight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나눔바른고딕 UltraLight"/>
                <a:cs typeface="+mn-cs"/>
              </a:rPr>
              <a:t>- </a:t>
            </a:r>
            <a:r>
              <a:rPr kumimoji="0" lang="ko-KR" altLang="en-US" sz="1400" b="0" i="0" u="none" strike="noStrike" kern="1200" cap="none" spc="0" normalizeH="0" baseline="0" noProof="0" err="1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나눔바른고딕 UltraLight"/>
                <a:cs typeface="+mn-cs"/>
              </a:rPr>
              <a:t>챗봇</a:t>
            </a:r>
            <a:r>
              <a:rPr kumimoji="0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나눔바른고딕 UltraLight"/>
                <a:cs typeface="+mn-cs"/>
              </a:rPr>
              <a:t> 생성을 위한 기반지식 및 논문 탐색</a:t>
            </a:r>
            <a:endParaRPr kumimoji="0" lang="en-US" altLang="ko-KR" sz="1400" b="0" i="0" u="none" strike="noStrike" kern="1200" cap="none" spc="0" normalizeH="0" baseline="0" noProof="0">
              <a:ln>
                <a:noFill/>
              </a:ln>
              <a:solidFill>
                <a:srgbClr val="3A3838"/>
              </a:solidFill>
              <a:effectLst/>
              <a:uLnTx/>
              <a:uFillTx/>
              <a:latin typeface="나눔바른고딕 UltraLight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6BE8180-0226-A1AA-9BD9-A4EDBBAE3431}"/>
              </a:ext>
            </a:extLst>
          </p:cNvPr>
          <p:cNvSpPr txBox="1"/>
          <p:nvPr/>
        </p:nvSpPr>
        <p:spPr>
          <a:xfrm>
            <a:off x="193464" y="347347"/>
            <a:ext cx="13548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F2F2F2">
                    <a:lumMod val="25000"/>
                  </a:srgb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타임테이블</a:t>
            </a:r>
            <a:endParaRPr kumimoji="0" lang="en-US" altLang="ko-KR" sz="2000" b="1" i="0" u="none" strike="noStrike" kern="1200" cap="none" spc="0" normalizeH="0" baseline="0" noProof="0">
              <a:ln>
                <a:noFill/>
              </a:ln>
              <a:solidFill>
                <a:srgbClr val="F2F2F2">
                  <a:lumMod val="25000"/>
                </a:srgbClr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8713EE3-5572-89AE-191A-B48E5D6787F5}"/>
              </a:ext>
            </a:extLst>
          </p:cNvPr>
          <p:cNvSpPr/>
          <p:nvPr/>
        </p:nvSpPr>
        <p:spPr>
          <a:xfrm>
            <a:off x="0" y="184002"/>
            <a:ext cx="104775" cy="7905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9220444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DDABB4-1F0E-0021-6CDA-1A9EC292FA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" name="그룹 1003">
            <a:extLst>
              <a:ext uri="{FF2B5EF4-FFF2-40B4-BE49-F238E27FC236}">
                <a16:creationId xmlns:a16="http://schemas.microsoft.com/office/drawing/2014/main" id="{FA9264CF-437E-BB20-E485-0A8541CB99CE}"/>
              </a:ext>
            </a:extLst>
          </p:cNvPr>
          <p:cNvGrpSpPr/>
          <p:nvPr/>
        </p:nvGrpSpPr>
        <p:grpSpPr>
          <a:xfrm>
            <a:off x="10190029" y="5229454"/>
            <a:ext cx="690819" cy="465179"/>
            <a:chOff x="8931539" y="7844181"/>
            <a:chExt cx="1036229" cy="697768"/>
          </a:xfrm>
        </p:grpSpPr>
        <p:pic>
          <p:nvPicPr>
            <p:cNvPr id="9" name="Object 8">
              <a:extLst>
                <a:ext uri="{FF2B5EF4-FFF2-40B4-BE49-F238E27FC236}">
                  <a16:creationId xmlns:a16="http://schemas.microsoft.com/office/drawing/2014/main" id="{BF32910A-3392-4A4C-A607-B6C0EF25AD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931539" y="7844181"/>
              <a:ext cx="1036229" cy="697768"/>
            </a:xfrm>
            <a:prstGeom prst="rect">
              <a:avLst/>
            </a:prstGeom>
          </p:spPr>
        </p:pic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BF9FBDB1-A165-4F4E-0F64-08304945214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54" t="7721" r="14157" b="19442"/>
          <a:stretch/>
        </p:blipFill>
        <p:spPr>
          <a:xfrm>
            <a:off x="853910" y="1190826"/>
            <a:ext cx="914483" cy="1080000"/>
          </a:xfrm>
          <a:prstGeom prst="rect">
            <a:avLst/>
          </a:prstGeom>
          <a:solidFill>
            <a:schemeClr val="tx2">
              <a:lumMod val="50000"/>
            </a:schemeClr>
          </a:solidFill>
          <a:effectLst>
            <a:outerShdw dist="254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25E15A84-B41E-40CD-CBDA-6BC96702BA1B}"/>
              </a:ext>
            </a:extLst>
          </p:cNvPr>
          <p:cNvGrpSpPr/>
          <p:nvPr/>
        </p:nvGrpSpPr>
        <p:grpSpPr>
          <a:xfrm flipH="1">
            <a:off x="11374568" y="0"/>
            <a:ext cx="579033" cy="1227831"/>
            <a:chOff x="1066216" y="-1"/>
            <a:chExt cx="2336201" cy="4953878"/>
          </a:xfrm>
          <a:effectLst>
            <a:outerShdw dist="12700" dir="2700000" algn="tl" rotWithShape="0">
              <a:schemeClr val="accent4">
                <a:lumMod val="10000"/>
                <a:alpha val="40000"/>
              </a:schemeClr>
            </a:outerShdw>
          </a:effectLst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68EA2912-8610-96D1-8724-CA84097217A4}"/>
                </a:ext>
              </a:extLst>
            </p:cNvPr>
            <p:cNvGrpSpPr/>
            <p:nvPr/>
          </p:nvGrpSpPr>
          <p:grpSpPr>
            <a:xfrm>
              <a:off x="1066216" y="-1"/>
              <a:ext cx="2336201" cy="4953878"/>
              <a:chOff x="662180" y="-1"/>
              <a:chExt cx="1884872" cy="4242180"/>
            </a:xfrm>
            <a:solidFill>
              <a:schemeClr val="accent2"/>
            </a:solidFill>
          </p:grpSpPr>
          <p:sp>
            <p:nvSpPr>
              <p:cNvPr id="21" name="오각형 49">
                <a:extLst>
                  <a:ext uri="{FF2B5EF4-FFF2-40B4-BE49-F238E27FC236}">
                    <a16:creationId xmlns:a16="http://schemas.microsoft.com/office/drawing/2014/main" id="{C7E5A052-760E-B02B-74EF-B265A268830F}"/>
                  </a:ext>
                </a:extLst>
              </p:cNvPr>
              <p:cNvSpPr/>
              <p:nvPr/>
            </p:nvSpPr>
            <p:spPr>
              <a:xfrm rot="5400000">
                <a:off x="-516474" y="1178653"/>
                <a:ext cx="4242180" cy="1884872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+mn-cs"/>
                </a:endParaRPr>
              </a:p>
            </p:txBody>
          </p:sp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id="{2722617C-DCCB-C067-AAB9-6FD801EC3EE4}"/>
                  </a:ext>
                </a:extLst>
              </p:cNvPr>
              <p:cNvCxnSpPr/>
              <p:nvPr/>
            </p:nvCxnSpPr>
            <p:spPr>
              <a:xfrm>
                <a:off x="793708" y="3111827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직선 연결선 22">
                <a:extLst>
                  <a:ext uri="{FF2B5EF4-FFF2-40B4-BE49-F238E27FC236}">
                    <a16:creationId xmlns:a16="http://schemas.microsoft.com/office/drawing/2014/main" id="{9F0FD2C3-8D1C-839B-151F-2D75C11D43B1}"/>
                  </a:ext>
                </a:extLst>
              </p:cNvPr>
              <p:cNvCxnSpPr/>
              <p:nvPr/>
            </p:nvCxnSpPr>
            <p:spPr>
              <a:xfrm>
                <a:off x="793708" y="710870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AEBA8C48-2659-AD60-C4D0-B64080C4832C}"/>
                </a:ext>
              </a:extLst>
            </p:cNvPr>
            <p:cNvGrpSpPr/>
            <p:nvPr/>
          </p:nvGrpSpPr>
          <p:grpSpPr>
            <a:xfrm>
              <a:off x="1521331" y="1246594"/>
              <a:ext cx="1660292" cy="1960794"/>
              <a:chOff x="5827464" y="1399010"/>
              <a:chExt cx="4436091" cy="5238997"/>
            </a:xfrm>
          </p:grpSpPr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E553A8B0-FE2B-2F15-E903-1B27F13BCA0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154" t="7721" r="14157" b="19442"/>
              <a:stretch/>
            </p:blipFill>
            <p:spPr>
              <a:xfrm>
                <a:off x="5827464" y="1399010"/>
                <a:ext cx="4436091" cy="5238997"/>
              </a:xfrm>
              <a:prstGeom prst="rect">
                <a:avLst/>
              </a:prstGeom>
              <a:effectLst>
                <a:outerShdw dist="254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id="{913B0E14-CC5C-D1CD-BD1F-4BE85CF322F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3186" t="85302" r="14157" b="-2883"/>
              <a:stretch/>
            </p:blipFill>
            <p:spPr>
              <a:xfrm>
                <a:off x="6036693" y="4313065"/>
                <a:ext cx="1598429" cy="35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pic>
        <p:nvPicPr>
          <p:cNvPr id="24" name="그림 23">
            <a:extLst>
              <a:ext uri="{FF2B5EF4-FFF2-40B4-BE49-F238E27FC236}">
                <a16:creationId xmlns:a16="http://schemas.microsoft.com/office/drawing/2014/main" id="{EED5D523-E626-1B77-A411-AED6AE15487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54" t="7721" r="14157" b="19442"/>
          <a:stretch/>
        </p:blipFill>
        <p:spPr>
          <a:xfrm>
            <a:off x="846354" y="2500834"/>
            <a:ext cx="914483" cy="1080000"/>
          </a:xfrm>
          <a:prstGeom prst="rect">
            <a:avLst/>
          </a:prstGeom>
          <a:solidFill>
            <a:schemeClr val="tx2">
              <a:lumMod val="50000"/>
            </a:schemeClr>
          </a:solidFill>
          <a:effectLst>
            <a:outerShdw dist="254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26AB8A69-C46E-9A46-9909-CD4FD63DC94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54" t="7721" r="14157" b="19442"/>
          <a:stretch/>
        </p:blipFill>
        <p:spPr>
          <a:xfrm>
            <a:off x="846355" y="3810842"/>
            <a:ext cx="914483" cy="1080000"/>
          </a:xfrm>
          <a:prstGeom prst="rect">
            <a:avLst/>
          </a:prstGeom>
          <a:solidFill>
            <a:schemeClr val="tx2">
              <a:lumMod val="50000"/>
            </a:schemeClr>
          </a:solidFill>
          <a:effectLst>
            <a:outerShdw dist="254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A68F61BE-0777-9015-1312-034E9329D8D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54" t="7721" r="14157" b="19442"/>
          <a:stretch/>
        </p:blipFill>
        <p:spPr>
          <a:xfrm>
            <a:off x="853909" y="5120850"/>
            <a:ext cx="914483" cy="1080000"/>
          </a:xfrm>
          <a:prstGeom prst="rect">
            <a:avLst/>
          </a:prstGeom>
          <a:solidFill>
            <a:schemeClr val="tx2">
              <a:lumMod val="50000"/>
            </a:schemeClr>
          </a:solidFill>
          <a:effectLst>
            <a:outerShdw dist="254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8" name="Object 17">
            <a:extLst>
              <a:ext uri="{FF2B5EF4-FFF2-40B4-BE49-F238E27FC236}">
                <a16:creationId xmlns:a16="http://schemas.microsoft.com/office/drawing/2014/main" id="{9BA98102-F816-B40A-96CB-F2675D1681C0}"/>
              </a:ext>
            </a:extLst>
          </p:cNvPr>
          <p:cNvSpPr txBox="1"/>
          <p:nvPr/>
        </p:nvSpPr>
        <p:spPr>
          <a:xfrm>
            <a:off x="1908998" y="1649909"/>
            <a:ext cx="9764116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한식 데이터 레시피 </a:t>
            </a:r>
            <a:r>
              <a:rPr kumimoji="0" lang="ko-KR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크롤링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(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데이터 수집 및 </a:t>
            </a:r>
            <a:r>
              <a:rPr kumimoji="0" lang="ko-KR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전처리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), 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QnA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학습데이터셋 생성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,  KoGPT2 </a:t>
            </a:r>
            <a:r>
              <a:rPr kumimoji="0" lang="ko-KR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챗봇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테스트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, </a:t>
            </a:r>
            <a:r>
              <a:rPr lang="en-US" altLang="ko-KR" sz="1200" dirty="0">
                <a:solidFill>
                  <a:srgbClr val="3A383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koGPT2</a:t>
            </a:r>
            <a:r>
              <a:rPr lang="ko-KR" altLang="en-US" sz="1200" dirty="0">
                <a:solidFill>
                  <a:srgbClr val="3A383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기반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사전학습 모델 이용 </a:t>
            </a:r>
            <a:r>
              <a:rPr kumimoji="0" lang="ko-KR" altLang="en-US" sz="12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챗봇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 전이학습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,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재료기반 모델 개선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3A3838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최종발표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3A3838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29" name="Object 18">
            <a:extLst>
              <a:ext uri="{FF2B5EF4-FFF2-40B4-BE49-F238E27FC236}">
                <a16:creationId xmlns:a16="http://schemas.microsoft.com/office/drawing/2014/main" id="{CFD4C488-C772-F723-AEB4-8981DFCAC637}"/>
              </a:ext>
            </a:extLst>
          </p:cNvPr>
          <p:cNvSpPr txBox="1"/>
          <p:nvPr/>
        </p:nvSpPr>
        <p:spPr>
          <a:xfrm>
            <a:off x="1908999" y="1187949"/>
            <a:ext cx="2748287" cy="41043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67" b="0" i="0" u="none" strike="noStrike" kern="0" cap="none" spc="-67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NanumSquare ExtraBold" pitchFamily="34" charset="0"/>
              </a:rPr>
              <a:t>김종우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3A3838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30" name="Object 18">
            <a:extLst>
              <a:ext uri="{FF2B5EF4-FFF2-40B4-BE49-F238E27FC236}">
                <a16:creationId xmlns:a16="http://schemas.microsoft.com/office/drawing/2014/main" id="{329AB1E3-0220-996E-B494-A69DA19B6148}"/>
              </a:ext>
            </a:extLst>
          </p:cNvPr>
          <p:cNvSpPr txBox="1"/>
          <p:nvPr/>
        </p:nvSpPr>
        <p:spPr>
          <a:xfrm>
            <a:off x="1908999" y="2500834"/>
            <a:ext cx="2748287" cy="41043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67" b="0" i="0" u="none" strike="noStrike" kern="0" cap="none" spc="-67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NanumSquare ExtraBold" pitchFamily="34" charset="0"/>
              </a:rPr>
              <a:t>박성호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3A3838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31" name="Object 18">
            <a:extLst>
              <a:ext uri="{FF2B5EF4-FFF2-40B4-BE49-F238E27FC236}">
                <a16:creationId xmlns:a16="http://schemas.microsoft.com/office/drawing/2014/main" id="{B4F27B6A-7464-6384-DBF1-EE3DA22A8203}"/>
              </a:ext>
            </a:extLst>
          </p:cNvPr>
          <p:cNvSpPr txBox="1"/>
          <p:nvPr/>
        </p:nvSpPr>
        <p:spPr>
          <a:xfrm>
            <a:off x="1908998" y="3810839"/>
            <a:ext cx="2748287" cy="41043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67" b="0" i="0" u="none" strike="noStrike" kern="0" cap="none" spc="-67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NanumSquare ExtraBold" pitchFamily="34" charset="0"/>
              </a:rPr>
              <a:t>신동희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3A3838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32" name="Object 18">
            <a:extLst>
              <a:ext uri="{FF2B5EF4-FFF2-40B4-BE49-F238E27FC236}">
                <a16:creationId xmlns:a16="http://schemas.microsoft.com/office/drawing/2014/main" id="{578990C3-BEB0-AF1C-C7B7-F8D7C6EE3959}"/>
              </a:ext>
            </a:extLst>
          </p:cNvPr>
          <p:cNvSpPr txBox="1"/>
          <p:nvPr/>
        </p:nvSpPr>
        <p:spPr>
          <a:xfrm>
            <a:off x="1908998" y="5120844"/>
            <a:ext cx="2748287" cy="41043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67" b="0" i="0" u="none" strike="noStrike" kern="0" cap="none" spc="-67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NanumSquare ExtraBold" pitchFamily="34" charset="0"/>
              </a:rPr>
              <a:t>정창화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3A3838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33" name="Object 17">
            <a:extLst>
              <a:ext uri="{FF2B5EF4-FFF2-40B4-BE49-F238E27FC236}">
                <a16:creationId xmlns:a16="http://schemas.microsoft.com/office/drawing/2014/main" id="{FBC781A2-5CEA-F688-1D91-6E4C989D9513}"/>
              </a:ext>
            </a:extLst>
          </p:cNvPr>
          <p:cNvSpPr txBox="1"/>
          <p:nvPr/>
        </p:nvSpPr>
        <p:spPr>
          <a:xfrm>
            <a:off x="1908998" y="2967335"/>
            <a:ext cx="9764116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중식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/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일식 데이터 레시피 </a:t>
            </a:r>
            <a:r>
              <a:rPr kumimoji="0" lang="ko-KR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크롤링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(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데이터 수집 및 </a:t>
            </a:r>
            <a:r>
              <a:rPr kumimoji="0" lang="ko-KR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전처리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),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재료 구분 추가 </a:t>
            </a:r>
            <a:r>
              <a:rPr kumimoji="0" lang="ko-KR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크롤링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, 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QnA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학습데이터셋 생성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,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사전학습 모델 이용 </a:t>
            </a:r>
            <a:r>
              <a:rPr kumimoji="0" lang="ko-KR" altLang="en-US" sz="12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챗봇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 전이학습</a:t>
            </a:r>
            <a:r>
              <a:rPr lang="en-US" altLang="ko-KR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</a:t>
            </a:r>
            <a:r>
              <a:rPr lang="ko-KR" altLang="en-US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질문 분류기 모델 개선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3A3838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3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차 중간발표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3A3838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34" name="Object 17">
            <a:extLst>
              <a:ext uri="{FF2B5EF4-FFF2-40B4-BE49-F238E27FC236}">
                <a16:creationId xmlns:a16="http://schemas.microsoft.com/office/drawing/2014/main" id="{277432AF-EE78-6469-BB7B-18953D052C6B}"/>
              </a:ext>
            </a:extLst>
          </p:cNvPr>
          <p:cNvSpPr txBox="1"/>
          <p:nvPr/>
        </p:nvSpPr>
        <p:spPr>
          <a:xfrm>
            <a:off x="1908998" y="4278898"/>
            <a:ext cx="9764116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한식 데이터 레시피 </a:t>
            </a:r>
            <a:r>
              <a:rPr kumimoji="0" lang="ko-KR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크롤링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(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데이터 수집 및 </a:t>
            </a:r>
            <a:r>
              <a:rPr kumimoji="0" lang="ko-KR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전처리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), 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QnA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학습데이터셋 생성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, GPT </a:t>
            </a:r>
            <a:r>
              <a:rPr lang="ko-KR" altLang="en-US" sz="1200" dirty="0">
                <a:solidFill>
                  <a:srgbClr val="3A383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기반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사전학습 모델 이용 </a:t>
            </a:r>
            <a:r>
              <a:rPr kumimoji="0" lang="ko-KR" altLang="en-US" sz="12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챗봇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 전이학습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,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재료분류 모델 학습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3A3838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2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차 중간발표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3A3838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35" name="Object 17">
            <a:extLst>
              <a:ext uri="{FF2B5EF4-FFF2-40B4-BE49-F238E27FC236}">
                <a16:creationId xmlns:a16="http://schemas.microsoft.com/office/drawing/2014/main" id="{1E7D6B42-49FA-C10F-CC61-451B93383334}"/>
              </a:ext>
            </a:extLst>
          </p:cNvPr>
          <p:cNvSpPr txBox="1"/>
          <p:nvPr/>
        </p:nvSpPr>
        <p:spPr>
          <a:xfrm>
            <a:off x="1908998" y="5590461"/>
            <a:ext cx="9764116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양식 데이터 레시피 </a:t>
            </a:r>
            <a:r>
              <a:rPr kumimoji="0" lang="ko-KR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크롤링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(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데이터 수집 및 </a:t>
            </a:r>
            <a:r>
              <a:rPr kumimoji="0" lang="ko-KR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전처리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),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전체 레시피 데이터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,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재료 구분 데이터 </a:t>
            </a:r>
            <a:r>
              <a:rPr kumimoji="0" lang="ko-KR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전처리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, 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QnA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학습데이터셋 생성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,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사전학습 모델 이용 </a:t>
            </a:r>
            <a:r>
              <a:rPr kumimoji="0" lang="ko-KR" altLang="en-US" sz="12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챗봇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 전이학습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,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재료분류 모델 학습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3A3838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주제발표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, 1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차 중간발표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3A3838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BA0C31B-B5A3-DBCD-3B99-C453B150E199}"/>
              </a:ext>
            </a:extLst>
          </p:cNvPr>
          <p:cNvSpPr/>
          <p:nvPr/>
        </p:nvSpPr>
        <p:spPr>
          <a:xfrm>
            <a:off x="0" y="184002"/>
            <a:ext cx="104775" cy="7905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B57CC3-4546-7A30-B54A-73C2C5F7CAD9}"/>
              </a:ext>
            </a:extLst>
          </p:cNvPr>
          <p:cNvSpPr txBox="1"/>
          <p:nvPr/>
        </p:nvSpPr>
        <p:spPr>
          <a:xfrm>
            <a:off x="193464" y="347347"/>
            <a:ext cx="13548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F2F2F2">
                    <a:lumMod val="25000"/>
                  </a:srgb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조원별역할</a:t>
            </a:r>
            <a:endParaRPr kumimoji="0" lang="en-US" altLang="ko-KR" sz="2000" b="1" i="0" u="none" strike="noStrike" kern="1200" cap="none" spc="0" normalizeH="0" baseline="0" noProof="0">
              <a:ln>
                <a:noFill/>
              </a:ln>
              <a:solidFill>
                <a:srgbClr val="F2F2F2">
                  <a:lumMod val="25000"/>
                </a:srgbClr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3550432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89000"/>
              </a:schemeClr>
            </a:gs>
            <a:gs pos="23000">
              <a:schemeClr val="accent3">
                <a:lumMod val="89000"/>
              </a:schemeClr>
            </a:gs>
            <a:gs pos="69000">
              <a:schemeClr val="accent3">
                <a:lumMod val="75000"/>
              </a:schemeClr>
            </a:gs>
            <a:gs pos="97000">
              <a:schemeClr val="accent3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B26E24C-B945-8C45-781A-A61A152727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5C88191C-D514-9875-643E-E38A7D7EE23A}"/>
              </a:ext>
            </a:extLst>
          </p:cNvPr>
          <p:cNvSpPr txBox="1"/>
          <p:nvPr/>
        </p:nvSpPr>
        <p:spPr>
          <a:xfrm>
            <a:off x="5075274" y="4479852"/>
            <a:ext cx="20120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DC6721">
                    <a:lumMod val="75000"/>
                  </a:srgbClr>
                </a:solidFill>
                <a:effectLst/>
                <a:uLnTx/>
                <a:uFillTx/>
                <a:latin typeface="Arial"/>
                <a:cs typeface="+mn-cs"/>
              </a:rPr>
              <a:t>감사합니다</a:t>
            </a:r>
            <a:endParaRPr kumimoji="0" lang="en-US" altLang="ko-KR" sz="3200" b="0" i="0" u="none" strike="noStrike" kern="1200" cap="none" spc="0" normalizeH="0" baseline="0" noProof="0">
              <a:ln>
                <a:noFill/>
              </a:ln>
              <a:solidFill>
                <a:srgbClr val="DC6721">
                  <a:lumMod val="75000"/>
                </a:srgbClr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31E30BE-E49C-F416-1280-23E1617984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54" t="7721" r="14157" b="19442"/>
          <a:stretch/>
        </p:blipFill>
        <p:spPr>
          <a:xfrm>
            <a:off x="5265040" y="1946886"/>
            <a:ext cx="1661920" cy="1962719"/>
          </a:xfrm>
          <a:prstGeom prst="rect">
            <a:avLst/>
          </a:prstGeom>
          <a:effectLst>
            <a:outerShdw dist="254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777E320-A2ED-E6D9-D220-09E9FD59B88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186" t="85302" r="14157" b="-2883"/>
          <a:stretch/>
        </p:blipFill>
        <p:spPr>
          <a:xfrm>
            <a:off x="5506933" y="3909605"/>
            <a:ext cx="1130506" cy="25226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865498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72879" y="3776517"/>
            <a:ext cx="10446241" cy="169171"/>
            <a:chOff x="1308176" y="6650120"/>
            <a:chExt cx="15669362" cy="2537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308176" y="6650120"/>
              <a:ext cx="15669362" cy="2537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62394" y="3861102"/>
            <a:ext cx="432000" cy="464044"/>
            <a:chOff x="3706579" y="6778692"/>
            <a:chExt cx="257143" cy="2537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3706579" y="6778692"/>
              <a:ext cx="257143" cy="2537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010285" y="3862232"/>
            <a:ext cx="171429" cy="169171"/>
            <a:chOff x="9014286" y="6778692"/>
            <a:chExt cx="257143" cy="25375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9014286" y="6778692"/>
              <a:ext cx="257143" cy="25375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996476" y="3881661"/>
            <a:ext cx="171429" cy="169171"/>
            <a:chOff x="14321992" y="6778692"/>
            <a:chExt cx="257143" cy="25375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14321992" y="6778692"/>
              <a:ext cx="257143" cy="25375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241049" y="3690803"/>
            <a:ext cx="171429" cy="169171"/>
            <a:chOff x="6360432" y="6521549"/>
            <a:chExt cx="257143" cy="25375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6360432" y="6521549"/>
              <a:ext cx="257143" cy="25375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779521" y="3690803"/>
            <a:ext cx="171429" cy="169171"/>
            <a:chOff x="11668139" y="6521549"/>
            <a:chExt cx="257143" cy="25375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11668139" y="6521549"/>
              <a:ext cx="257143" cy="253757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06BD4D73-D668-F541-0306-96531AC5CBCE}"/>
              </a:ext>
            </a:extLst>
          </p:cNvPr>
          <p:cNvSpPr txBox="1"/>
          <p:nvPr/>
        </p:nvSpPr>
        <p:spPr>
          <a:xfrm>
            <a:off x="170220" y="347347"/>
            <a:ext cx="17331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03 </a:t>
            </a:r>
            <a:r>
              <a:rPr lang="ko-KR" altLang="en-US" sz="2000" b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타임테이블</a:t>
            </a:r>
            <a:endParaRPr lang="en-US" altLang="ko-KR" sz="2000" b="1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3A4B7D23-FDBF-8043-AE79-AA9C497E0954}"/>
              </a:ext>
            </a:extLst>
          </p:cNvPr>
          <p:cNvGrpSpPr/>
          <p:nvPr/>
        </p:nvGrpSpPr>
        <p:grpSpPr>
          <a:xfrm flipH="1">
            <a:off x="11374568" y="0"/>
            <a:ext cx="579033" cy="1227831"/>
            <a:chOff x="1066216" y="-1"/>
            <a:chExt cx="2336201" cy="4953878"/>
          </a:xfrm>
          <a:effectLst>
            <a:outerShdw dist="12700" dir="2700000" algn="tl" rotWithShape="0">
              <a:schemeClr val="accent4">
                <a:lumMod val="10000"/>
                <a:alpha val="40000"/>
              </a:schemeClr>
            </a:outerShdw>
          </a:effectLst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9DCC20E5-8E1E-161B-DB2F-916E1965E981}"/>
                </a:ext>
              </a:extLst>
            </p:cNvPr>
            <p:cNvGrpSpPr/>
            <p:nvPr/>
          </p:nvGrpSpPr>
          <p:grpSpPr>
            <a:xfrm>
              <a:off x="1066216" y="-1"/>
              <a:ext cx="2336201" cy="4953878"/>
              <a:chOff x="662180" y="-1"/>
              <a:chExt cx="1884872" cy="4242180"/>
            </a:xfrm>
            <a:solidFill>
              <a:schemeClr val="accent2"/>
            </a:solidFill>
          </p:grpSpPr>
          <p:sp>
            <p:nvSpPr>
              <p:cNvPr id="13" name="오각형 49">
                <a:extLst>
                  <a:ext uri="{FF2B5EF4-FFF2-40B4-BE49-F238E27FC236}">
                    <a16:creationId xmlns:a16="http://schemas.microsoft.com/office/drawing/2014/main" id="{363A982D-1AF1-2271-591F-694DDE5AF36A}"/>
                  </a:ext>
                </a:extLst>
              </p:cNvPr>
              <p:cNvSpPr/>
              <p:nvPr/>
            </p:nvSpPr>
            <p:spPr>
              <a:xfrm rot="5400000">
                <a:off x="-516474" y="1178653"/>
                <a:ext cx="4242180" cy="1884872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endParaRPr lang="ko-KR" altLang="en-US">
                  <a:latin typeface="+mn-ea"/>
                </a:endParaRPr>
              </a:p>
            </p:txBody>
          </p:sp>
          <p:cxnSp>
            <p:nvCxnSpPr>
              <p:cNvPr id="14" name="직선 연결선 13">
                <a:extLst>
                  <a:ext uri="{FF2B5EF4-FFF2-40B4-BE49-F238E27FC236}">
                    <a16:creationId xmlns:a16="http://schemas.microsoft.com/office/drawing/2014/main" id="{D5134657-BBE0-7C9F-06B0-0665DC51A27D}"/>
                  </a:ext>
                </a:extLst>
              </p:cNvPr>
              <p:cNvCxnSpPr/>
              <p:nvPr/>
            </p:nvCxnSpPr>
            <p:spPr>
              <a:xfrm>
                <a:off x="793708" y="3111827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직선 연결선 15">
                <a:extLst>
                  <a:ext uri="{FF2B5EF4-FFF2-40B4-BE49-F238E27FC236}">
                    <a16:creationId xmlns:a16="http://schemas.microsoft.com/office/drawing/2014/main" id="{44E87842-1BAD-1E03-6AFC-D289246FE8E4}"/>
                  </a:ext>
                </a:extLst>
              </p:cNvPr>
              <p:cNvCxnSpPr/>
              <p:nvPr/>
            </p:nvCxnSpPr>
            <p:spPr>
              <a:xfrm>
                <a:off x="793708" y="710870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5EBD757E-280F-48DA-237F-C73AA7416E89}"/>
                </a:ext>
              </a:extLst>
            </p:cNvPr>
            <p:cNvGrpSpPr/>
            <p:nvPr/>
          </p:nvGrpSpPr>
          <p:grpSpPr>
            <a:xfrm>
              <a:off x="1521331" y="1246594"/>
              <a:ext cx="1660292" cy="1960794"/>
              <a:chOff x="5827464" y="1399010"/>
              <a:chExt cx="4436091" cy="5238997"/>
            </a:xfrm>
          </p:grpSpPr>
          <p:pic>
            <p:nvPicPr>
              <p:cNvPr id="10" name="그림 9">
                <a:extLst>
                  <a:ext uri="{FF2B5EF4-FFF2-40B4-BE49-F238E27FC236}">
                    <a16:creationId xmlns:a16="http://schemas.microsoft.com/office/drawing/2014/main" id="{345BDF01-643E-8BB6-8137-620AEA1EB90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154" t="7721" r="14157" b="19442"/>
              <a:stretch/>
            </p:blipFill>
            <p:spPr>
              <a:xfrm>
                <a:off x="5827464" y="1399010"/>
                <a:ext cx="4436091" cy="5238997"/>
              </a:xfrm>
              <a:prstGeom prst="rect">
                <a:avLst/>
              </a:prstGeom>
              <a:effectLst>
                <a:outerShdw dist="254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96922407-0748-0764-CFA1-8DA22651E90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3186" t="85302" r="14157" b="-2883"/>
              <a:stretch/>
            </p:blipFill>
            <p:spPr>
              <a:xfrm>
                <a:off x="6036693" y="4313065"/>
                <a:ext cx="1598429" cy="35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5807316C-1D0D-B7F3-A0DA-2A814204EB03}"/>
              </a:ext>
            </a:extLst>
          </p:cNvPr>
          <p:cNvGrpSpPr/>
          <p:nvPr/>
        </p:nvGrpSpPr>
        <p:grpSpPr>
          <a:xfrm>
            <a:off x="3007045" y="2331151"/>
            <a:ext cx="2549423" cy="1230576"/>
            <a:chOff x="605431" y="4085090"/>
            <a:chExt cx="2549423" cy="1230576"/>
          </a:xfrm>
        </p:grpSpPr>
        <p:sp>
          <p:nvSpPr>
            <p:cNvPr id="43" name="Object 43"/>
            <p:cNvSpPr txBox="1"/>
            <p:nvPr/>
          </p:nvSpPr>
          <p:spPr>
            <a:xfrm>
              <a:off x="605431" y="4603933"/>
              <a:ext cx="2549423" cy="71173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400">
                  <a:latin typeface="+mn-ea"/>
                </a:rPr>
                <a:t>- </a:t>
              </a:r>
              <a:r>
                <a:rPr lang="ko-KR" altLang="en-US" sz="1400" err="1">
                  <a:latin typeface="+mn-ea"/>
                </a:rPr>
                <a:t>챗봇</a:t>
              </a:r>
              <a:r>
                <a:rPr lang="ko-KR" altLang="en-US" sz="1400">
                  <a:latin typeface="+mn-ea"/>
                </a:rPr>
                <a:t> 플랫폼 및 모델 선정</a:t>
              </a:r>
              <a:endParaRPr lang="en-US" altLang="ko-KR" sz="1400">
                <a:latin typeface="+mn-ea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1400">
                  <a:latin typeface="+mn-ea"/>
                </a:rPr>
                <a:t>- </a:t>
              </a:r>
              <a:r>
                <a:rPr lang="ko-KR" altLang="en-US" sz="1400">
                  <a:latin typeface="+mn-ea"/>
                </a:rPr>
                <a:t>데이터 수집 및 </a:t>
              </a:r>
              <a:r>
                <a:rPr lang="ko-KR" altLang="en-US" sz="1400" err="1">
                  <a:latin typeface="+mn-ea"/>
                </a:rPr>
                <a:t>전처리</a:t>
              </a:r>
              <a:endParaRPr lang="en-US" altLang="ko-KR" sz="1400">
                <a:latin typeface="+mn-ea"/>
              </a:endParaRPr>
            </a:p>
          </p:txBody>
        </p: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54F962D3-7FA9-8F40-0D83-40ABDA81D196}"/>
                </a:ext>
              </a:extLst>
            </p:cNvPr>
            <p:cNvGrpSpPr/>
            <p:nvPr/>
          </p:nvGrpSpPr>
          <p:grpSpPr>
            <a:xfrm>
              <a:off x="908069" y="4085090"/>
              <a:ext cx="1913958" cy="432000"/>
              <a:chOff x="908069" y="4085090"/>
              <a:chExt cx="1913958" cy="432000"/>
            </a:xfrm>
          </p:grpSpPr>
          <p:sp>
            <p:nvSpPr>
              <p:cNvPr id="42" name="Object 42"/>
              <p:cNvSpPr txBox="1"/>
              <p:nvPr/>
            </p:nvSpPr>
            <p:spPr>
              <a:xfrm>
                <a:off x="1340069" y="4085092"/>
                <a:ext cx="1481958" cy="420564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en-US" altLang="ko-KR" sz="2133" kern="0" spc="-200">
                    <a:solidFill>
                      <a:srgbClr val="000000"/>
                    </a:solidFill>
                    <a:latin typeface="+mn-ea"/>
                    <a:cs typeface="S-Core Dream 7 ExtraBold" pitchFamily="34" charset="0"/>
                  </a:rPr>
                  <a:t>1</a:t>
                </a:r>
                <a:r>
                  <a:rPr lang="ko-KR" altLang="en-US" sz="2133" kern="0" spc="-200">
                    <a:solidFill>
                      <a:srgbClr val="000000"/>
                    </a:solidFill>
                    <a:latin typeface="+mn-ea"/>
                    <a:cs typeface="S-Core Dream 7 ExtraBold" pitchFamily="34" charset="0"/>
                  </a:rPr>
                  <a:t>차 중간 발표</a:t>
                </a:r>
                <a:endParaRPr lang="en-US" sz="1200">
                  <a:latin typeface="+mn-ea"/>
                </a:endParaRPr>
              </a:p>
            </p:txBody>
          </p:sp>
          <p:pic>
            <p:nvPicPr>
              <p:cNvPr id="30" name="Object 37">
                <a:extLst>
                  <a:ext uri="{FF2B5EF4-FFF2-40B4-BE49-F238E27FC236}">
                    <a16:creationId xmlns:a16="http://schemas.microsoft.com/office/drawing/2014/main" id="{C6257C34-F512-1E81-87F4-870ADCAD02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08069" y="4085090"/>
                <a:ext cx="432000" cy="432000"/>
              </a:xfrm>
              <a:prstGeom prst="rect">
                <a:avLst/>
              </a:prstGeom>
            </p:spPr>
          </p:pic>
        </p:grp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4378604A-7C53-C1EE-7091-050FE2879E6F}"/>
              </a:ext>
            </a:extLst>
          </p:cNvPr>
          <p:cNvGrpSpPr/>
          <p:nvPr/>
        </p:nvGrpSpPr>
        <p:grpSpPr>
          <a:xfrm>
            <a:off x="1088877" y="4370496"/>
            <a:ext cx="1612282" cy="432000"/>
            <a:chOff x="1092000" y="4107384"/>
            <a:chExt cx="1612282" cy="432000"/>
          </a:xfrm>
        </p:grpSpPr>
        <p:sp>
          <p:nvSpPr>
            <p:cNvPr id="46" name="Object 42">
              <a:extLst>
                <a:ext uri="{FF2B5EF4-FFF2-40B4-BE49-F238E27FC236}">
                  <a16:creationId xmlns:a16="http://schemas.microsoft.com/office/drawing/2014/main" id="{F0BF3FD7-4132-A81B-D0C2-CED1F44D94F3}"/>
                </a:ext>
              </a:extLst>
            </p:cNvPr>
            <p:cNvSpPr txBox="1"/>
            <p:nvPr/>
          </p:nvSpPr>
          <p:spPr>
            <a:xfrm>
              <a:off x="1524000" y="4107386"/>
              <a:ext cx="1180282" cy="42056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2133" kern="0" spc="-200">
                  <a:solidFill>
                    <a:srgbClr val="000000"/>
                  </a:solidFill>
                  <a:latin typeface="+mn-ea"/>
                  <a:cs typeface="S-Core Dream 7 ExtraBold" pitchFamily="34" charset="0"/>
                </a:rPr>
                <a:t>주제 발표</a:t>
              </a:r>
              <a:endParaRPr lang="en-US" sz="1200">
                <a:latin typeface="+mn-ea"/>
              </a:endParaRPr>
            </a:p>
          </p:txBody>
        </p:sp>
        <p:pic>
          <p:nvPicPr>
            <p:cNvPr id="47" name="Object 37">
              <a:extLst>
                <a:ext uri="{FF2B5EF4-FFF2-40B4-BE49-F238E27FC236}">
                  <a16:creationId xmlns:a16="http://schemas.microsoft.com/office/drawing/2014/main" id="{72134DDF-451C-640C-E83D-2297EDF265F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92000" y="4107384"/>
              <a:ext cx="432000" cy="432000"/>
            </a:xfrm>
            <a:prstGeom prst="rect">
              <a:avLst/>
            </a:prstGeom>
          </p:spPr>
        </p:pic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05BFC410-13F4-360B-6A18-560F9F5E34D7}"/>
              </a:ext>
            </a:extLst>
          </p:cNvPr>
          <p:cNvGrpSpPr/>
          <p:nvPr/>
        </p:nvGrpSpPr>
        <p:grpSpPr>
          <a:xfrm>
            <a:off x="4821287" y="4325146"/>
            <a:ext cx="2549423" cy="1230576"/>
            <a:chOff x="605431" y="4085090"/>
            <a:chExt cx="2549423" cy="1230576"/>
          </a:xfrm>
        </p:grpSpPr>
        <p:sp>
          <p:nvSpPr>
            <p:cNvPr id="51" name="Object 43">
              <a:extLst>
                <a:ext uri="{FF2B5EF4-FFF2-40B4-BE49-F238E27FC236}">
                  <a16:creationId xmlns:a16="http://schemas.microsoft.com/office/drawing/2014/main" id="{F4DF3232-DC3E-85C2-8535-02DC82FB5247}"/>
                </a:ext>
              </a:extLst>
            </p:cNvPr>
            <p:cNvSpPr txBox="1"/>
            <p:nvPr/>
          </p:nvSpPr>
          <p:spPr>
            <a:xfrm>
              <a:off x="605431" y="4603933"/>
              <a:ext cx="2549423" cy="71173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400">
                  <a:latin typeface="+mn-ea"/>
                </a:rPr>
                <a:t>-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ko-KR" sz="1400">
                  <a:latin typeface="+mn-ea"/>
                </a:rPr>
                <a:t>-</a:t>
              </a:r>
            </a:p>
          </p:txBody>
        </p: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6C7DFE1A-0AE3-F5CD-E9D6-9D45189AAD87}"/>
                </a:ext>
              </a:extLst>
            </p:cNvPr>
            <p:cNvGrpSpPr/>
            <p:nvPr/>
          </p:nvGrpSpPr>
          <p:grpSpPr>
            <a:xfrm>
              <a:off x="908069" y="4085090"/>
              <a:ext cx="1913958" cy="432000"/>
              <a:chOff x="908069" y="4085090"/>
              <a:chExt cx="1913958" cy="432000"/>
            </a:xfrm>
          </p:grpSpPr>
          <p:sp>
            <p:nvSpPr>
              <p:cNvPr id="54" name="Object 42">
                <a:extLst>
                  <a:ext uri="{FF2B5EF4-FFF2-40B4-BE49-F238E27FC236}">
                    <a16:creationId xmlns:a16="http://schemas.microsoft.com/office/drawing/2014/main" id="{28EEFB70-FEC1-83B6-6ABA-997B27CB6409}"/>
                  </a:ext>
                </a:extLst>
              </p:cNvPr>
              <p:cNvSpPr txBox="1"/>
              <p:nvPr/>
            </p:nvSpPr>
            <p:spPr>
              <a:xfrm>
                <a:off x="1340069" y="4085092"/>
                <a:ext cx="1481958" cy="420564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en-US" altLang="ko-KR" sz="2133" kern="0" spc="-200">
                    <a:solidFill>
                      <a:srgbClr val="000000"/>
                    </a:solidFill>
                    <a:latin typeface="+mn-ea"/>
                    <a:cs typeface="S-Core Dream 7 ExtraBold" pitchFamily="34" charset="0"/>
                  </a:rPr>
                  <a:t>2</a:t>
                </a:r>
                <a:r>
                  <a:rPr lang="ko-KR" altLang="en-US" sz="2133" kern="0" spc="-200">
                    <a:solidFill>
                      <a:srgbClr val="000000"/>
                    </a:solidFill>
                    <a:latin typeface="+mn-ea"/>
                    <a:cs typeface="S-Core Dream 7 ExtraBold" pitchFamily="34" charset="0"/>
                  </a:rPr>
                  <a:t>차 중간 발표</a:t>
                </a:r>
                <a:endParaRPr lang="en-US" sz="1200">
                  <a:latin typeface="+mn-ea"/>
                </a:endParaRPr>
              </a:p>
            </p:txBody>
          </p:sp>
          <p:pic>
            <p:nvPicPr>
              <p:cNvPr id="55" name="Object 37">
                <a:extLst>
                  <a:ext uri="{FF2B5EF4-FFF2-40B4-BE49-F238E27FC236}">
                    <a16:creationId xmlns:a16="http://schemas.microsoft.com/office/drawing/2014/main" id="{FA767E98-B1F3-91BE-2660-23F8C56DBF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08069" y="4085090"/>
                <a:ext cx="432000" cy="432000"/>
              </a:xfrm>
              <a:prstGeom prst="rect">
                <a:avLst/>
              </a:prstGeom>
            </p:spPr>
          </p:pic>
        </p:grp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F3E88669-238F-0D33-D68D-65CEAE76E93F}"/>
              </a:ext>
            </a:extLst>
          </p:cNvPr>
          <p:cNvGrpSpPr/>
          <p:nvPr/>
        </p:nvGrpSpPr>
        <p:grpSpPr>
          <a:xfrm>
            <a:off x="6438673" y="2325699"/>
            <a:ext cx="2549423" cy="1230576"/>
            <a:chOff x="605431" y="4085090"/>
            <a:chExt cx="2549423" cy="1230576"/>
          </a:xfrm>
        </p:grpSpPr>
        <p:sp>
          <p:nvSpPr>
            <p:cNvPr id="58" name="Object 43">
              <a:extLst>
                <a:ext uri="{FF2B5EF4-FFF2-40B4-BE49-F238E27FC236}">
                  <a16:creationId xmlns:a16="http://schemas.microsoft.com/office/drawing/2014/main" id="{8D045DA9-7972-7F49-DE64-2CDFFEEBC88F}"/>
                </a:ext>
              </a:extLst>
            </p:cNvPr>
            <p:cNvSpPr txBox="1"/>
            <p:nvPr/>
          </p:nvSpPr>
          <p:spPr>
            <a:xfrm>
              <a:off x="605431" y="4603933"/>
              <a:ext cx="2549423" cy="71173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400">
                  <a:latin typeface="+mn-ea"/>
                </a:rPr>
                <a:t>-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ko-KR" sz="1400">
                  <a:latin typeface="+mn-ea"/>
                </a:rPr>
                <a:t>-</a:t>
              </a:r>
            </a:p>
          </p:txBody>
        </p:sp>
        <p:grpSp>
          <p:nvGrpSpPr>
            <p:cNvPr id="60" name="그룹 59">
              <a:extLst>
                <a:ext uri="{FF2B5EF4-FFF2-40B4-BE49-F238E27FC236}">
                  <a16:creationId xmlns:a16="http://schemas.microsoft.com/office/drawing/2014/main" id="{A5A3EFFA-B6DD-868B-B690-B475D170EA1C}"/>
                </a:ext>
              </a:extLst>
            </p:cNvPr>
            <p:cNvGrpSpPr/>
            <p:nvPr/>
          </p:nvGrpSpPr>
          <p:grpSpPr>
            <a:xfrm>
              <a:off x="908069" y="4085090"/>
              <a:ext cx="1913958" cy="432000"/>
              <a:chOff x="908069" y="4085090"/>
              <a:chExt cx="1913958" cy="432000"/>
            </a:xfrm>
          </p:grpSpPr>
          <p:sp>
            <p:nvSpPr>
              <p:cNvPr id="63" name="Object 42">
                <a:extLst>
                  <a:ext uri="{FF2B5EF4-FFF2-40B4-BE49-F238E27FC236}">
                    <a16:creationId xmlns:a16="http://schemas.microsoft.com/office/drawing/2014/main" id="{CE820B5B-1F4E-6BB7-24A6-7202126A396B}"/>
                  </a:ext>
                </a:extLst>
              </p:cNvPr>
              <p:cNvSpPr txBox="1"/>
              <p:nvPr/>
            </p:nvSpPr>
            <p:spPr>
              <a:xfrm>
                <a:off x="1340069" y="4085092"/>
                <a:ext cx="1481958" cy="420564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en-US" altLang="ko-KR" sz="2133" kern="0" spc="-200">
                    <a:solidFill>
                      <a:srgbClr val="000000"/>
                    </a:solidFill>
                    <a:latin typeface="+mn-ea"/>
                    <a:cs typeface="S-Core Dream 7 ExtraBold" pitchFamily="34" charset="0"/>
                  </a:rPr>
                  <a:t>3</a:t>
                </a:r>
                <a:r>
                  <a:rPr lang="ko-KR" altLang="en-US" sz="2133" kern="0" spc="-200">
                    <a:solidFill>
                      <a:srgbClr val="000000"/>
                    </a:solidFill>
                    <a:latin typeface="+mn-ea"/>
                    <a:cs typeface="S-Core Dream 7 ExtraBold" pitchFamily="34" charset="0"/>
                  </a:rPr>
                  <a:t>차 중간 발표</a:t>
                </a:r>
                <a:endParaRPr lang="en-US" sz="1200">
                  <a:latin typeface="+mn-ea"/>
                </a:endParaRPr>
              </a:p>
            </p:txBody>
          </p:sp>
          <p:pic>
            <p:nvPicPr>
              <p:cNvPr id="960" name="Object 37">
                <a:extLst>
                  <a:ext uri="{FF2B5EF4-FFF2-40B4-BE49-F238E27FC236}">
                    <a16:creationId xmlns:a16="http://schemas.microsoft.com/office/drawing/2014/main" id="{2BFD3F59-FE7B-E515-1C4F-027BB751AA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08069" y="4085090"/>
                <a:ext cx="432000" cy="432000"/>
              </a:xfrm>
              <a:prstGeom prst="rect">
                <a:avLst/>
              </a:prstGeom>
            </p:spPr>
          </p:pic>
        </p:grpSp>
      </p:grpSp>
      <p:grpSp>
        <p:nvGrpSpPr>
          <p:cNvPr id="961" name="그룹 960">
            <a:extLst>
              <a:ext uri="{FF2B5EF4-FFF2-40B4-BE49-F238E27FC236}">
                <a16:creationId xmlns:a16="http://schemas.microsoft.com/office/drawing/2014/main" id="{F748D8A9-5606-A2B0-5751-50C919E3919D}"/>
              </a:ext>
            </a:extLst>
          </p:cNvPr>
          <p:cNvGrpSpPr/>
          <p:nvPr/>
        </p:nvGrpSpPr>
        <p:grpSpPr>
          <a:xfrm>
            <a:off x="8769697" y="4160478"/>
            <a:ext cx="2549423" cy="1236028"/>
            <a:chOff x="605431" y="4079638"/>
            <a:chExt cx="2549423" cy="1236028"/>
          </a:xfrm>
        </p:grpSpPr>
        <p:sp>
          <p:nvSpPr>
            <p:cNvPr id="962" name="Object 43">
              <a:extLst>
                <a:ext uri="{FF2B5EF4-FFF2-40B4-BE49-F238E27FC236}">
                  <a16:creationId xmlns:a16="http://schemas.microsoft.com/office/drawing/2014/main" id="{3FA70F80-2864-D13E-FCD4-242CA050953F}"/>
                </a:ext>
              </a:extLst>
            </p:cNvPr>
            <p:cNvSpPr txBox="1"/>
            <p:nvPr/>
          </p:nvSpPr>
          <p:spPr>
            <a:xfrm>
              <a:off x="605431" y="4603933"/>
              <a:ext cx="2549423" cy="71173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400">
                  <a:latin typeface="+mn-ea"/>
                </a:rPr>
                <a:t>-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ko-KR" sz="1400">
                  <a:latin typeface="+mn-ea"/>
                </a:rPr>
                <a:t>-</a:t>
              </a:r>
            </a:p>
          </p:txBody>
        </p:sp>
        <p:grpSp>
          <p:nvGrpSpPr>
            <p:cNvPr id="963" name="그룹 962">
              <a:extLst>
                <a:ext uri="{FF2B5EF4-FFF2-40B4-BE49-F238E27FC236}">
                  <a16:creationId xmlns:a16="http://schemas.microsoft.com/office/drawing/2014/main" id="{78ACA1C7-BA23-2378-2320-64CD175407D2}"/>
                </a:ext>
              </a:extLst>
            </p:cNvPr>
            <p:cNvGrpSpPr/>
            <p:nvPr/>
          </p:nvGrpSpPr>
          <p:grpSpPr>
            <a:xfrm>
              <a:off x="1124069" y="4079638"/>
              <a:ext cx="1697958" cy="432000"/>
              <a:chOff x="1124069" y="4079638"/>
              <a:chExt cx="1697958" cy="432000"/>
            </a:xfrm>
          </p:grpSpPr>
          <p:sp>
            <p:nvSpPr>
              <p:cNvPr id="964" name="Object 42">
                <a:extLst>
                  <a:ext uri="{FF2B5EF4-FFF2-40B4-BE49-F238E27FC236}">
                    <a16:creationId xmlns:a16="http://schemas.microsoft.com/office/drawing/2014/main" id="{14234F44-3650-8003-DE58-3B8C5C412582}"/>
                  </a:ext>
                </a:extLst>
              </p:cNvPr>
              <p:cNvSpPr txBox="1"/>
              <p:nvPr/>
            </p:nvSpPr>
            <p:spPr>
              <a:xfrm>
                <a:off x="1340069" y="4085092"/>
                <a:ext cx="1481958" cy="420564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ko-KR" altLang="en-US" sz="2133" kern="0" spc="-200">
                    <a:solidFill>
                      <a:srgbClr val="000000"/>
                    </a:solidFill>
                    <a:latin typeface="+mn-ea"/>
                    <a:cs typeface="S-Core Dream 7 ExtraBold" pitchFamily="34" charset="0"/>
                  </a:rPr>
                  <a:t>최종 발표</a:t>
                </a:r>
                <a:endParaRPr lang="en-US" sz="1200">
                  <a:latin typeface="+mn-ea"/>
                </a:endParaRPr>
              </a:p>
            </p:txBody>
          </p:sp>
          <p:pic>
            <p:nvPicPr>
              <p:cNvPr id="965" name="Object 37">
                <a:extLst>
                  <a:ext uri="{FF2B5EF4-FFF2-40B4-BE49-F238E27FC236}">
                    <a16:creationId xmlns:a16="http://schemas.microsoft.com/office/drawing/2014/main" id="{F7406539-F4A4-B6B0-6BC7-3F4E8D09BD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124069" y="4079638"/>
                <a:ext cx="432000" cy="432000"/>
              </a:xfrm>
              <a:prstGeom prst="rect">
                <a:avLst/>
              </a:prstGeom>
            </p:spPr>
          </p:pic>
        </p:grpSp>
      </p:grpSp>
      <p:sp>
        <p:nvSpPr>
          <p:cNvPr id="966" name="Object 43">
            <a:extLst>
              <a:ext uri="{FF2B5EF4-FFF2-40B4-BE49-F238E27FC236}">
                <a16:creationId xmlns:a16="http://schemas.microsoft.com/office/drawing/2014/main" id="{335F4049-8A80-92CD-72E9-20BB15356E02}"/>
              </a:ext>
            </a:extLst>
          </p:cNvPr>
          <p:cNvSpPr txBox="1"/>
          <p:nvPr/>
        </p:nvSpPr>
        <p:spPr>
          <a:xfrm>
            <a:off x="369054" y="4827331"/>
            <a:ext cx="3218680" cy="71173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>
                <a:latin typeface="+mn-ea"/>
              </a:rPr>
              <a:t>-</a:t>
            </a:r>
            <a:r>
              <a:rPr lang="ko-KR" altLang="en-US" sz="1400">
                <a:latin typeface="+mn-ea"/>
              </a:rPr>
              <a:t> 레시피 데이터 검색</a:t>
            </a:r>
            <a:endParaRPr lang="en-US" altLang="ko-KR" sz="1400">
              <a:latin typeface="+mn-ea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>
                <a:latin typeface="+mn-ea"/>
              </a:rPr>
              <a:t>- </a:t>
            </a:r>
            <a:r>
              <a:rPr lang="ko-KR" altLang="en-US" sz="1400" err="1">
                <a:latin typeface="+mn-ea"/>
              </a:rPr>
              <a:t>챗봇</a:t>
            </a:r>
            <a:r>
              <a:rPr lang="ko-KR" altLang="en-US" sz="1400">
                <a:latin typeface="+mn-ea"/>
              </a:rPr>
              <a:t> 생성을 위한 기반지식 및 논문 탐색</a:t>
            </a:r>
            <a:endParaRPr lang="en-US" altLang="ko-KR" sz="1400">
              <a:latin typeface="+mn-ea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41B0E8B-F973-3B25-DD0A-DD00250D1672}"/>
              </a:ext>
            </a:extLst>
          </p:cNvPr>
          <p:cNvSpPr/>
          <p:nvPr/>
        </p:nvSpPr>
        <p:spPr>
          <a:xfrm>
            <a:off x="0" y="184002"/>
            <a:ext cx="104775" cy="7905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" name="그룹 1003"/>
          <p:cNvGrpSpPr/>
          <p:nvPr/>
        </p:nvGrpSpPr>
        <p:grpSpPr>
          <a:xfrm>
            <a:off x="10190029" y="5229454"/>
            <a:ext cx="690819" cy="465179"/>
            <a:chOff x="8931539" y="7844181"/>
            <a:chExt cx="1036229" cy="69776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931539" y="7844181"/>
              <a:ext cx="1036229" cy="697768"/>
            </a:xfrm>
            <a:prstGeom prst="rect">
              <a:avLst/>
            </a:prstGeom>
          </p:spPr>
        </p:pic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0876E1D9-2F3E-B15E-DA4A-7D3196B7FAF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54" t="7721" r="14157" b="19442"/>
          <a:stretch/>
        </p:blipFill>
        <p:spPr>
          <a:xfrm>
            <a:off x="853910" y="1190826"/>
            <a:ext cx="914483" cy="1080000"/>
          </a:xfrm>
          <a:prstGeom prst="rect">
            <a:avLst/>
          </a:prstGeom>
          <a:solidFill>
            <a:schemeClr val="tx2">
              <a:lumMod val="50000"/>
            </a:schemeClr>
          </a:solidFill>
          <a:effectLst>
            <a:outerShdw dist="254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D35780B5-A935-BBB8-76EB-995B4E596214}"/>
              </a:ext>
            </a:extLst>
          </p:cNvPr>
          <p:cNvSpPr/>
          <p:nvPr/>
        </p:nvSpPr>
        <p:spPr>
          <a:xfrm>
            <a:off x="0" y="184002"/>
            <a:ext cx="104775" cy="7905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926F68-A0A8-A76B-37DF-A30B1CAABCFF}"/>
              </a:ext>
            </a:extLst>
          </p:cNvPr>
          <p:cNvSpPr txBox="1"/>
          <p:nvPr/>
        </p:nvSpPr>
        <p:spPr>
          <a:xfrm>
            <a:off x="136559" y="347347"/>
            <a:ext cx="18004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04 </a:t>
            </a:r>
            <a:r>
              <a:rPr lang="ko-KR" altLang="en-US" sz="2000" b="1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조원별</a:t>
            </a:r>
            <a:r>
              <a:rPr lang="ko-KR" altLang="en-US" sz="2000" b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역할</a:t>
            </a:r>
            <a:endParaRPr lang="en-US" altLang="ko-KR" sz="2000" b="1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5EB0FB89-892F-DA06-6A57-E03C80675567}"/>
              </a:ext>
            </a:extLst>
          </p:cNvPr>
          <p:cNvGrpSpPr/>
          <p:nvPr/>
        </p:nvGrpSpPr>
        <p:grpSpPr>
          <a:xfrm flipH="1">
            <a:off x="11374568" y="0"/>
            <a:ext cx="579033" cy="1227831"/>
            <a:chOff x="1066216" y="-1"/>
            <a:chExt cx="2336201" cy="4953878"/>
          </a:xfrm>
          <a:effectLst>
            <a:outerShdw dist="12700" dir="2700000" algn="tl" rotWithShape="0">
              <a:schemeClr val="accent4">
                <a:lumMod val="10000"/>
                <a:alpha val="40000"/>
              </a:schemeClr>
            </a:outerShdw>
          </a:effectLst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8D422527-3DAF-A932-B7A8-9FDD51150ACF}"/>
                </a:ext>
              </a:extLst>
            </p:cNvPr>
            <p:cNvGrpSpPr/>
            <p:nvPr/>
          </p:nvGrpSpPr>
          <p:grpSpPr>
            <a:xfrm>
              <a:off x="1066216" y="-1"/>
              <a:ext cx="2336201" cy="4953878"/>
              <a:chOff x="662180" y="-1"/>
              <a:chExt cx="1884872" cy="4242180"/>
            </a:xfrm>
            <a:solidFill>
              <a:schemeClr val="accent2"/>
            </a:solidFill>
          </p:grpSpPr>
          <p:sp>
            <p:nvSpPr>
              <p:cNvPr id="21" name="오각형 49">
                <a:extLst>
                  <a:ext uri="{FF2B5EF4-FFF2-40B4-BE49-F238E27FC236}">
                    <a16:creationId xmlns:a16="http://schemas.microsoft.com/office/drawing/2014/main" id="{46BBADF0-14A1-F530-9727-54170034DF3E}"/>
                  </a:ext>
                </a:extLst>
              </p:cNvPr>
              <p:cNvSpPr/>
              <p:nvPr/>
            </p:nvSpPr>
            <p:spPr>
              <a:xfrm rot="5400000">
                <a:off x="-516474" y="1178653"/>
                <a:ext cx="4242180" cy="1884872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endParaRPr lang="ko-KR" altLang="en-US"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id="{E79455D1-7891-8AE5-62BD-8508AF573B05}"/>
                  </a:ext>
                </a:extLst>
              </p:cNvPr>
              <p:cNvCxnSpPr/>
              <p:nvPr/>
            </p:nvCxnSpPr>
            <p:spPr>
              <a:xfrm>
                <a:off x="793708" y="3111827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직선 연결선 22">
                <a:extLst>
                  <a:ext uri="{FF2B5EF4-FFF2-40B4-BE49-F238E27FC236}">
                    <a16:creationId xmlns:a16="http://schemas.microsoft.com/office/drawing/2014/main" id="{6AEA4B7B-1042-F19A-F28D-682CAEB1F0F7}"/>
                  </a:ext>
                </a:extLst>
              </p:cNvPr>
              <p:cNvCxnSpPr/>
              <p:nvPr/>
            </p:nvCxnSpPr>
            <p:spPr>
              <a:xfrm>
                <a:off x="793708" y="710870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A687E19A-6FF9-0D39-17F6-FCF11F42F62B}"/>
                </a:ext>
              </a:extLst>
            </p:cNvPr>
            <p:cNvGrpSpPr/>
            <p:nvPr/>
          </p:nvGrpSpPr>
          <p:grpSpPr>
            <a:xfrm>
              <a:off x="1521331" y="1246594"/>
              <a:ext cx="1660292" cy="1960794"/>
              <a:chOff x="5827464" y="1399010"/>
              <a:chExt cx="4436091" cy="5238997"/>
            </a:xfrm>
          </p:grpSpPr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2848CB9C-5EDA-9C45-9A6E-656CCB6C7FD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154" t="7721" r="14157" b="19442"/>
              <a:stretch/>
            </p:blipFill>
            <p:spPr>
              <a:xfrm>
                <a:off x="5827464" y="1399010"/>
                <a:ext cx="4436091" cy="5238997"/>
              </a:xfrm>
              <a:prstGeom prst="rect">
                <a:avLst/>
              </a:prstGeom>
              <a:effectLst>
                <a:outerShdw dist="254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id="{127AEB31-F145-347F-512D-900A6FB9825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3186" t="85302" r="14157" b="-2883"/>
              <a:stretch/>
            </p:blipFill>
            <p:spPr>
              <a:xfrm>
                <a:off x="6036693" y="4313065"/>
                <a:ext cx="1598429" cy="35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pic>
        <p:nvPicPr>
          <p:cNvPr id="24" name="그림 23">
            <a:extLst>
              <a:ext uri="{FF2B5EF4-FFF2-40B4-BE49-F238E27FC236}">
                <a16:creationId xmlns:a16="http://schemas.microsoft.com/office/drawing/2014/main" id="{2C662314-D595-1DA6-2BFC-901D7B478F9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54" t="7721" r="14157" b="19442"/>
          <a:stretch/>
        </p:blipFill>
        <p:spPr>
          <a:xfrm>
            <a:off x="846354" y="2500834"/>
            <a:ext cx="914483" cy="1080000"/>
          </a:xfrm>
          <a:prstGeom prst="rect">
            <a:avLst/>
          </a:prstGeom>
          <a:solidFill>
            <a:schemeClr val="tx2">
              <a:lumMod val="50000"/>
            </a:schemeClr>
          </a:solidFill>
          <a:effectLst>
            <a:outerShdw dist="254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9A39D9E9-91BE-E951-214F-6A6E51AEE20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54" t="7721" r="14157" b="19442"/>
          <a:stretch/>
        </p:blipFill>
        <p:spPr>
          <a:xfrm>
            <a:off x="846355" y="3810842"/>
            <a:ext cx="914483" cy="1080000"/>
          </a:xfrm>
          <a:prstGeom prst="rect">
            <a:avLst/>
          </a:prstGeom>
          <a:solidFill>
            <a:schemeClr val="tx2">
              <a:lumMod val="50000"/>
            </a:schemeClr>
          </a:solidFill>
          <a:effectLst>
            <a:outerShdw dist="254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5C25CCB2-0ECF-5E5E-7749-80B397170F3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54" t="7721" r="14157" b="19442"/>
          <a:stretch/>
        </p:blipFill>
        <p:spPr>
          <a:xfrm>
            <a:off x="853909" y="5120850"/>
            <a:ext cx="914483" cy="1080000"/>
          </a:xfrm>
          <a:prstGeom prst="rect">
            <a:avLst/>
          </a:prstGeom>
          <a:solidFill>
            <a:schemeClr val="tx2">
              <a:lumMod val="50000"/>
            </a:schemeClr>
          </a:solidFill>
          <a:effectLst>
            <a:outerShdw dist="254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8" name="Object 17">
            <a:extLst>
              <a:ext uri="{FF2B5EF4-FFF2-40B4-BE49-F238E27FC236}">
                <a16:creationId xmlns:a16="http://schemas.microsoft.com/office/drawing/2014/main" id="{34023D88-F3B9-C4D1-059F-6FCF8B3F54C1}"/>
              </a:ext>
            </a:extLst>
          </p:cNvPr>
          <p:cNvSpPr txBox="1"/>
          <p:nvPr/>
        </p:nvSpPr>
        <p:spPr>
          <a:xfrm>
            <a:off x="1908998" y="1649909"/>
            <a:ext cx="5153709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한식 데이터 레시피 </a:t>
            </a:r>
            <a:r>
              <a:rPr lang="ko-KR" altLang="en-US" sz="120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크롤링</a:t>
            </a:r>
            <a:r>
              <a:rPr lang="ko-KR" altLang="en-US" sz="12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12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12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수집 및 </a:t>
            </a:r>
            <a:r>
              <a:rPr lang="ko-KR" altLang="en-US" sz="120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전처리</a:t>
            </a:r>
            <a:r>
              <a:rPr lang="en-US" altLang="ko-KR" sz="12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</a:p>
          <a:p>
            <a:r>
              <a:rPr lang="ko-KR" altLang="en-US" sz="12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최종발표</a:t>
            </a:r>
            <a:endParaRPr lang="en-US" sz="120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9" name="Object 18">
            <a:extLst>
              <a:ext uri="{FF2B5EF4-FFF2-40B4-BE49-F238E27FC236}">
                <a16:creationId xmlns:a16="http://schemas.microsoft.com/office/drawing/2014/main" id="{00E7AB39-1CE0-3359-3C63-B19CC2ACFA78}"/>
              </a:ext>
            </a:extLst>
          </p:cNvPr>
          <p:cNvSpPr txBox="1"/>
          <p:nvPr/>
        </p:nvSpPr>
        <p:spPr>
          <a:xfrm>
            <a:off x="1908999" y="1187949"/>
            <a:ext cx="2748287" cy="41043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067" kern="0" spc="-67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NanumSquare ExtraBold" pitchFamily="34" charset="0"/>
              </a:rPr>
              <a:t>김종우</a:t>
            </a:r>
            <a:endParaRPr lang="en-US" sz="120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0" name="Object 18">
            <a:extLst>
              <a:ext uri="{FF2B5EF4-FFF2-40B4-BE49-F238E27FC236}">
                <a16:creationId xmlns:a16="http://schemas.microsoft.com/office/drawing/2014/main" id="{2519196A-65C8-75A2-AA19-DE1C2F5815E9}"/>
              </a:ext>
            </a:extLst>
          </p:cNvPr>
          <p:cNvSpPr txBox="1"/>
          <p:nvPr/>
        </p:nvSpPr>
        <p:spPr>
          <a:xfrm>
            <a:off x="1908999" y="2500834"/>
            <a:ext cx="2748287" cy="41043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067" kern="0" spc="-67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NanumSquare ExtraBold" pitchFamily="34" charset="0"/>
              </a:rPr>
              <a:t>박성호</a:t>
            </a:r>
            <a:endParaRPr lang="en-US" sz="120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1" name="Object 18">
            <a:extLst>
              <a:ext uri="{FF2B5EF4-FFF2-40B4-BE49-F238E27FC236}">
                <a16:creationId xmlns:a16="http://schemas.microsoft.com/office/drawing/2014/main" id="{97E1E7EE-76DE-E36B-4903-D5186D53D2EF}"/>
              </a:ext>
            </a:extLst>
          </p:cNvPr>
          <p:cNvSpPr txBox="1"/>
          <p:nvPr/>
        </p:nvSpPr>
        <p:spPr>
          <a:xfrm>
            <a:off x="1908998" y="3810839"/>
            <a:ext cx="2748287" cy="41043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067" kern="0" spc="-67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NanumSquare ExtraBold" pitchFamily="34" charset="0"/>
              </a:rPr>
              <a:t>신동희</a:t>
            </a:r>
            <a:endParaRPr lang="en-US" sz="120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2" name="Object 18">
            <a:extLst>
              <a:ext uri="{FF2B5EF4-FFF2-40B4-BE49-F238E27FC236}">
                <a16:creationId xmlns:a16="http://schemas.microsoft.com/office/drawing/2014/main" id="{E68B9532-E2AB-2EF3-4ADC-3B3F05BF19E7}"/>
              </a:ext>
            </a:extLst>
          </p:cNvPr>
          <p:cNvSpPr txBox="1"/>
          <p:nvPr/>
        </p:nvSpPr>
        <p:spPr>
          <a:xfrm>
            <a:off x="1908998" y="5120844"/>
            <a:ext cx="2748287" cy="41043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067" kern="0" spc="-67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NanumSquare ExtraBold" pitchFamily="34" charset="0"/>
              </a:rPr>
              <a:t>정창화</a:t>
            </a:r>
            <a:endParaRPr lang="en-US" sz="120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3" name="Object 17">
            <a:extLst>
              <a:ext uri="{FF2B5EF4-FFF2-40B4-BE49-F238E27FC236}">
                <a16:creationId xmlns:a16="http://schemas.microsoft.com/office/drawing/2014/main" id="{6F10049D-E1E8-DED4-0681-D02966B76729}"/>
              </a:ext>
            </a:extLst>
          </p:cNvPr>
          <p:cNvSpPr txBox="1"/>
          <p:nvPr/>
        </p:nvSpPr>
        <p:spPr>
          <a:xfrm>
            <a:off x="1908998" y="2967335"/>
            <a:ext cx="5153709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중식</a:t>
            </a:r>
            <a:r>
              <a:rPr lang="en-US" altLang="ko-KR" sz="12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</a:t>
            </a:r>
            <a:r>
              <a:rPr lang="ko-KR" altLang="en-US" sz="12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일식 데이터 레시피 </a:t>
            </a:r>
            <a:r>
              <a:rPr lang="ko-KR" altLang="en-US" sz="120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크롤링</a:t>
            </a:r>
            <a:r>
              <a:rPr lang="ko-KR" altLang="en-US" sz="12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12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12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수집 및 </a:t>
            </a:r>
            <a:r>
              <a:rPr lang="ko-KR" altLang="en-US" sz="120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전처리</a:t>
            </a:r>
            <a:r>
              <a:rPr lang="en-US" altLang="ko-KR" sz="12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</a:p>
          <a:p>
            <a:endParaRPr lang="en-US" altLang="ko-KR" sz="120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en-US" altLang="ko-KR" sz="12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</a:t>
            </a:r>
            <a:r>
              <a:rPr lang="ko-KR" altLang="en-US" sz="12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차 중간발표</a:t>
            </a:r>
            <a:endParaRPr lang="en-US" sz="120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4" name="Object 17">
            <a:extLst>
              <a:ext uri="{FF2B5EF4-FFF2-40B4-BE49-F238E27FC236}">
                <a16:creationId xmlns:a16="http://schemas.microsoft.com/office/drawing/2014/main" id="{FA608E61-82A9-EBA7-19E7-86C3DEBF2A52}"/>
              </a:ext>
            </a:extLst>
          </p:cNvPr>
          <p:cNvSpPr txBox="1"/>
          <p:nvPr/>
        </p:nvSpPr>
        <p:spPr>
          <a:xfrm>
            <a:off x="1908998" y="4278898"/>
            <a:ext cx="5153709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한식 데이터 레시피 </a:t>
            </a:r>
            <a:r>
              <a:rPr lang="ko-KR" altLang="en-US" sz="120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크롤링</a:t>
            </a:r>
            <a:r>
              <a:rPr lang="ko-KR" altLang="en-US" sz="12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12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12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수집 및 </a:t>
            </a:r>
            <a:r>
              <a:rPr lang="ko-KR" altLang="en-US" sz="120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전처리</a:t>
            </a:r>
            <a:r>
              <a:rPr lang="en-US" altLang="ko-KR" sz="12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</a:p>
          <a:p>
            <a:endParaRPr lang="en-US" altLang="ko-KR" sz="120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en-US" altLang="ko-KR" sz="12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</a:t>
            </a:r>
            <a:r>
              <a:rPr lang="ko-KR" altLang="en-US" sz="12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차 중간발표</a:t>
            </a:r>
            <a:endParaRPr lang="en-US" sz="120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5" name="Object 17">
            <a:extLst>
              <a:ext uri="{FF2B5EF4-FFF2-40B4-BE49-F238E27FC236}">
                <a16:creationId xmlns:a16="http://schemas.microsoft.com/office/drawing/2014/main" id="{1D1FFB77-1809-10EF-5F8C-AC9150971D70}"/>
              </a:ext>
            </a:extLst>
          </p:cNvPr>
          <p:cNvSpPr txBox="1"/>
          <p:nvPr/>
        </p:nvSpPr>
        <p:spPr>
          <a:xfrm>
            <a:off x="1908998" y="5590461"/>
            <a:ext cx="5153709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양식 데이터 레시피 </a:t>
            </a:r>
            <a:r>
              <a:rPr lang="ko-KR" altLang="en-US" sz="120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크롤링</a:t>
            </a:r>
            <a:r>
              <a:rPr lang="ko-KR" altLang="en-US" sz="12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12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12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수집 및 </a:t>
            </a:r>
            <a:r>
              <a:rPr lang="ko-KR" altLang="en-US" sz="120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전처리</a:t>
            </a:r>
            <a:r>
              <a:rPr lang="en-US" altLang="ko-KR" sz="12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</a:p>
          <a:p>
            <a:endParaRPr lang="en-US" altLang="ko-KR" sz="120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ko-KR" altLang="en-US" sz="12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주제발표</a:t>
            </a:r>
            <a:r>
              <a:rPr lang="en-US" altLang="ko-KR" sz="12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1</a:t>
            </a:r>
            <a:r>
              <a:rPr lang="ko-KR" altLang="en-US" sz="12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차 중간발표</a:t>
            </a:r>
            <a:endParaRPr lang="en-US" sz="120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 flip="none" rotWithShape="1">
          <a:gsLst>
            <a:gs pos="0">
              <a:schemeClr val="accent3">
                <a:lumMod val="89000"/>
              </a:schemeClr>
            </a:gs>
            <a:gs pos="23000">
              <a:schemeClr val="accent3">
                <a:lumMod val="89000"/>
              </a:schemeClr>
            </a:gs>
            <a:gs pos="69000">
              <a:schemeClr val="accent3">
                <a:lumMod val="75000"/>
              </a:schemeClr>
            </a:gs>
            <a:gs pos="97000">
              <a:schemeClr val="accent3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4370752" y="3882877"/>
            <a:ext cx="34504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spc="-150">
                <a:solidFill>
                  <a:schemeClr val="accent4">
                    <a:lumMod val="25000"/>
                  </a:schemeClr>
                </a:solidFill>
                <a:latin typeface="+mj-ea"/>
                <a:ea typeface="+mj-ea"/>
              </a:rPr>
              <a:t>Recipe Chatbot</a:t>
            </a:r>
            <a:endParaRPr lang="ko-KR" altLang="en-US" sz="4000" b="1" spc="-150">
              <a:solidFill>
                <a:schemeClr val="accent4">
                  <a:lumMod val="2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5265038" y="1610336"/>
            <a:ext cx="1661920" cy="2214981"/>
            <a:chOff x="4954772" y="1818167"/>
            <a:chExt cx="2349796" cy="3131772"/>
          </a:xfrm>
        </p:grpSpPr>
        <p:pic>
          <p:nvPicPr>
            <p:cNvPr id="21" name="그림 20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154" t="7721" r="14157" b="19442"/>
            <a:stretch/>
          </p:blipFill>
          <p:spPr>
            <a:xfrm>
              <a:off x="4954772" y="1818167"/>
              <a:ext cx="2349796" cy="2775098"/>
            </a:xfrm>
            <a:prstGeom prst="rect">
              <a:avLst/>
            </a:prstGeom>
            <a:effectLst>
              <a:outerShdw dist="254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186" t="85302" r="14157" b="-2883"/>
            <a:stretch/>
          </p:blipFill>
          <p:spPr>
            <a:xfrm>
              <a:off x="5296786" y="4593265"/>
              <a:ext cx="1598428" cy="35667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" name="TextBox 15"/>
          <p:cNvSpPr txBox="1"/>
          <p:nvPr/>
        </p:nvSpPr>
        <p:spPr>
          <a:xfrm>
            <a:off x="4791794" y="5904309"/>
            <a:ext cx="25667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2</a:t>
            </a:r>
            <a:r>
              <a:rPr lang="ko-KR" altLang="en-US" sz="140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조 김종우 박성호 신동희 정창화</a:t>
            </a:r>
            <a:endParaRPr lang="en-US" altLang="ko-KR" sz="1400">
              <a:solidFill>
                <a:schemeClr val="accent1">
                  <a:lumMod val="7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5678762" y="1318993"/>
            <a:ext cx="834472" cy="230238"/>
            <a:chOff x="5435701" y="1021996"/>
            <a:chExt cx="834472" cy="230238"/>
          </a:xfrm>
        </p:grpSpPr>
        <p:sp>
          <p:nvSpPr>
            <p:cNvPr id="18" name="포인트가 5개인 별 17"/>
            <p:cNvSpPr/>
            <p:nvPr/>
          </p:nvSpPr>
          <p:spPr>
            <a:xfrm>
              <a:off x="5435701" y="1021996"/>
              <a:ext cx="230238" cy="230238"/>
            </a:xfrm>
            <a:prstGeom prst="star5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ea"/>
                <a:ea typeface="+mj-ea"/>
              </a:endParaRPr>
            </a:p>
          </p:txBody>
        </p:sp>
        <p:sp>
          <p:nvSpPr>
            <p:cNvPr id="19" name="포인트가 5개인 별 18"/>
            <p:cNvSpPr/>
            <p:nvPr/>
          </p:nvSpPr>
          <p:spPr>
            <a:xfrm>
              <a:off x="5737818" y="1021996"/>
              <a:ext cx="230238" cy="230238"/>
            </a:xfrm>
            <a:prstGeom prst="star5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ea"/>
                <a:ea typeface="+mj-ea"/>
              </a:endParaRPr>
            </a:p>
          </p:txBody>
        </p:sp>
        <p:sp>
          <p:nvSpPr>
            <p:cNvPr id="20" name="포인트가 5개인 별 19"/>
            <p:cNvSpPr/>
            <p:nvPr/>
          </p:nvSpPr>
          <p:spPr>
            <a:xfrm>
              <a:off x="6039935" y="1021996"/>
              <a:ext cx="230238" cy="230238"/>
            </a:xfrm>
            <a:prstGeom prst="star5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ea"/>
                <a:ea typeface="+mj-ea"/>
              </a:endParaRP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4602640" y="5487152"/>
            <a:ext cx="29867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최종 프로젝트 </a:t>
            </a:r>
            <a:r>
              <a:rPr lang="en-US" altLang="ko-KR" b="1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– 1</a:t>
            </a:r>
            <a:r>
              <a:rPr lang="ko-KR" altLang="en-US" b="1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차 중간발표</a:t>
            </a:r>
            <a:endParaRPr lang="en-US" altLang="ko-KR" b="1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0713803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오늘의PPT색상테마046_상큼오렌지">
      <a:dk1>
        <a:srgbClr val="3A3838"/>
      </a:dk1>
      <a:lt1>
        <a:srgbClr val="FFFFFF"/>
      </a:lt1>
      <a:dk2>
        <a:srgbClr val="8A8686"/>
      </a:dk2>
      <a:lt2>
        <a:srgbClr val="F2F2F2"/>
      </a:lt2>
      <a:accent1>
        <a:srgbClr val="DC6721"/>
      </a:accent1>
      <a:accent2>
        <a:srgbClr val="F8B03A"/>
      </a:accent2>
      <a:accent3>
        <a:srgbClr val="FFD37C"/>
      </a:accent3>
      <a:accent4>
        <a:srgbClr val="FBE4C2"/>
      </a:accent4>
      <a:accent5>
        <a:srgbClr val="F6CAE2"/>
      </a:accent5>
      <a:accent6>
        <a:srgbClr val="FF77C2"/>
      </a:accent6>
      <a:hlink>
        <a:srgbClr val="2B2929"/>
      </a:hlink>
      <a:folHlink>
        <a:srgbClr val="2B2929"/>
      </a:folHlink>
    </a:clrScheme>
    <a:fontScheme name="사용자 지정 2">
      <a:majorFont>
        <a:latin typeface="Arial"/>
        <a:ea typeface="나눔바른고딕"/>
        <a:cs typeface=""/>
      </a:majorFont>
      <a:minorFont>
        <a:latin typeface="Arial"/>
        <a:ea typeface="나눔바른고딕 Ultra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700" row="1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D93D9EB3-98D0-488A-95DC-0B15764FCFD7}">
  <we:reference id="wa200005566" version="1.0.0.0" store="ko-KR" storeType="OMEX"/>
  <we:alternateReferences>
    <we:reference id="wa200005566" version="1.0.0.0" store="wa200005566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357</TotalTime>
  <Words>2702</Words>
  <Application>Microsoft Office PowerPoint</Application>
  <PresentationFormat>와이드스크린</PresentationFormat>
  <Paragraphs>472</Paragraphs>
  <Slides>63</Slides>
  <Notes>0</Notes>
  <HiddenSlides>49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63</vt:i4>
      </vt:variant>
    </vt:vector>
  </HeadingPairs>
  <TitlesOfParts>
    <vt:vector size="72" baseType="lpstr">
      <vt:lpstr>Wingdings</vt:lpstr>
      <vt:lpstr>Arial</vt:lpstr>
      <vt:lpstr>나눔스퀘어 Bold</vt:lpstr>
      <vt:lpstr>한컴 고딕</vt:lpstr>
      <vt:lpstr>나눔스퀘어OTF_ac ExtraBold</vt:lpstr>
      <vt:lpstr>나눔스퀘어 ExtraBold</vt:lpstr>
      <vt:lpstr>나눔바른고딕</vt:lpstr>
      <vt:lpstr>나눔바른고딕 UltraLight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lastModifiedBy>awn D</cp:lastModifiedBy>
  <cp:revision>25</cp:revision>
  <dcterms:created xsi:type="dcterms:W3CDTF">2015-04-14T11:49:33Z</dcterms:created>
  <dcterms:modified xsi:type="dcterms:W3CDTF">2024-01-11T08:20:18Z</dcterms:modified>
</cp:coreProperties>
</file>